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0_9C918AB2.xml" ContentType="application/vnd.ms-powerpoint.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ink/ink1.xml" ContentType="application/inkml+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9"/>
  </p:notesMasterIdLst>
  <p:sldIdLst>
    <p:sldId id="256" r:id="rId2"/>
    <p:sldId id="327" r:id="rId3"/>
    <p:sldId id="324" r:id="rId4"/>
    <p:sldId id="257" r:id="rId5"/>
    <p:sldId id="334" r:id="rId6"/>
    <p:sldId id="402" r:id="rId7"/>
    <p:sldId id="470" r:id="rId8"/>
    <p:sldId id="401" r:id="rId9"/>
    <p:sldId id="266" r:id="rId10"/>
    <p:sldId id="341" r:id="rId11"/>
    <p:sldId id="404" r:id="rId12"/>
    <p:sldId id="269" r:id="rId13"/>
    <p:sldId id="356" r:id="rId14"/>
    <p:sldId id="270" r:id="rId15"/>
    <p:sldId id="357" r:id="rId16"/>
    <p:sldId id="271" r:id="rId17"/>
    <p:sldId id="405" r:id="rId18"/>
    <p:sldId id="273" r:id="rId19"/>
    <p:sldId id="293" r:id="rId20"/>
    <p:sldId id="272" r:id="rId21"/>
    <p:sldId id="358" r:id="rId22"/>
    <p:sldId id="434" r:id="rId23"/>
    <p:sldId id="274" r:id="rId24"/>
    <p:sldId id="275" r:id="rId25"/>
    <p:sldId id="295" r:id="rId26"/>
    <p:sldId id="343" r:id="rId27"/>
    <p:sldId id="294" r:id="rId28"/>
    <p:sldId id="296" r:id="rId29"/>
    <p:sldId id="276" r:id="rId30"/>
    <p:sldId id="345" r:id="rId31"/>
    <p:sldId id="344" r:id="rId32"/>
    <p:sldId id="466" r:id="rId33"/>
    <p:sldId id="467" r:id="rId34"/>
    <p:sldId id="362" r:id="rId35"/>
    <p:sldId id="278" r:id="rId36"/>
    <p:sldId id="318" r:id="rId37"/>
    <p:sldId id="297" r:id="rId38"/>
    <p:sldId id="449" r:id="rId39"/>
    <p:sldId id="429" r:id="rId40"/>
    <p:sldId id="430" r:id="rId41"/>
    <p:sldId id="450" r:id="rId42"/>
    <p:sldId id="431" r:id="rId43"/>
    <p:sldId id="355" r:id="rId44"/>
    <p:sldId id="447" r:id="rId45"/>
    <p:sldId id="454" r:id="rId46"/>
    <p:sldId id="392" r:id="rId47"/>
    <p:sldId id="298" r:id="rId48"/>
    <p:sldId id="359" r:id="rId49"/>
    <p:sldId id="380" r:id="rId50"/>
    <p:sldId id="406" r:id="rId51"/>
    <p:sldId id="382" r:id="rId52"/>
    <p:sldId id="383" r:id="rId53"/>
    <p:sldId id="384" r:id="rId54"/>
    <p:sldId id="385" r:id="rId55"/>
    <p:sldId id="418" r:id="rId56"/>
    <p:sldId id="393" r:id="rId57"/>
    <p:sldId id="299" r:id="rId58"/>
    <p:sldId id="321" r:id="rId59"/>
    <p:sldId id="389" r:id="rId60"/>
    <p:sldId id="457" r:id="rId61"/>
    <p:sldId id="360" r:id="rId62"/>
    <p:sldId id="451" r:id="rId63"/>
    <p:sldId id="390" r:id="rId64"/>
    <p:sldId id="365" r:id="rId65"/>
    <p:sldId id="366" r:id="rId66"/>
    <p:sldId id="367" r:id="rId67"/>
    <p:sldId id="458" r:id="rId68"/>
    <p:sldId id="461" r:id="rId69"/>
    <p:sldId id="462" r:id="rId70"/>
    <p:sldId id="459" r:id="rId71"/>
    <p:sldId id="460" r:id="rId72"/>
    <p:sldId id="394" r:id="rId73"/>
    <p:sldId id="301" r:id="rId74"/>
    <p:sldId id="407" r:id="rId75"/>
    <p:sldId id="423" r:id="rId76"/>
    <p:sldId id="448" r:id="rId77"/>
    <p:sldId id="424" r:id="rId78"/>
    <p:sldId id="422" r:id="rId79"/>
    <p:sldId id="425" r:id="rId80"/>
    <p:sldId id="426" r:id="rId81"/>
    <p:sldId id="471" r:id="rId82"/>
    <p:sldId id="414" r:id="rId83"/>
    <p:sldId id="413" r:id="rId84"/>
    <p:sldId id="391" r:id="rId85"/>
    <p:sldId id="395" r:id="rId86"/>
    <p:sldId id="300" r:id="rId87"/>
    <p:sldId id="279" r:id="rId88"/>
    <p:sldId id="472" r:id="rId89"/>
    <p:sldId id="437" r:id="rId90"/>
    <p:sldId id="439" r:id="rId91"/>
    <p:sldId id="280" r:id="rId92"/>
    <p:sldId id="311" r:id="rId93"/>
    <p:sldId id="281" r:id="rId94"/>
    <p:sldId id="369" r:id="rId95"/>
    <p:sldId id="463" r:id="rId96"/>
    <p:sldId id="464" r:id="rId97"/>
    <p:sldId id="465" r:id="rId98"/>
    <p:sldId id="444" r:id="rId99"/>
    <p:sldId id="452" r:id="rId100"/>
    <p:sldId id="468" r:id="rId101"/>
    <p:sldId id="377" r:id="rId102"/>
    <p:sldId id="427" r:id="rId103"/>
    <p:sldId id="375" r:id="rId104"/>
    <p:sldId id="453" r:id="rId105"/>
    <p:sldId id="456" r:id="rId106"/>
    <p:sldId id="455" r:id="rId107"/>
    <p:sldId id="379" r:id="rId108"/>
    <p:sldId id="411" r:id="rId109"/>
    <p:sldId id="408" r:id="rId110"/>
    <p:sldId id="412" r:id="rId111"/>
    <p:sldId id="378" r:id="rId112"/>
    <p:sldId id="303" r:id="rId113"/>
    <p:sldId id="330" r:id="rId114"/>
    <p:sldId id="304" r:id="rId115"/>
    <p:sldId id="331" r:id="rId116"/>
    <p:sldId id="302" r:id="rId117"/>
    <p:sldId id="329" r:id="rId118"/>
    <p:sldId id="305" r:id="rId119"/>
    <p:sldId id="332" r:id="rId120"/>
    <p:sldId id="440" r:id="rId121"/>
    <p:sldId id="373" r:id="rId122"/>
    <p:sldId id="469" r:id="rId123"/>
    <p:sldId id="282" r:id="rId124"/>
    <p:sldId id="348" r:id="rId125"/>
    <p:sldId id="349" r:id="rId126"/>
    <p:sldId id="350" r:id="rId127"/>
    <p:sldId id="283" r:id="rId128"/>
    <p:sldId id="284" r:id="rId129"/>
    <p:sldId id="285" r:id="rId130"/>
    <p:sldId id="286" r:id="rId131"/>
    <p:sldId id="288" r:id="rId132"/>
    <p:sldId id="346" r:id="rId133"/>
    <p:sldId id="289" r:id="rId134"/>
    <p:sldId id="372" r:id="rId135"/>
    <p:sldId id="291" r:id="rId136"/>
    <p:sldId id="292" r:id="rId137"/>
    <p:sldId id="441" r:id="rId138"/>
    <p:sldId id="442" r:id="rId139"/>
    <p:sldId id="443" r:id="rId140"/>
    <p:sldId id="306" r:id="rId141"/>
    <p:sldId id="352" r:id="rId142"/>
    <p:sldId id="353" r:id="rId143"/>
    <p:sldId id="446" r:id="rId144"/>
    <p:sldId id="410" r:id="rId145"/>
    <p:sldId id="351" r:id="rId146"/>
    <p:sldId id="312" r:id="rId147"/>
    <p:sldId id="363" r:id="rId1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648F8CB-16C7-5F46-93F4-A0AAAF745BBE}">
          <p14:sldIdLst>
            <p14:sldId id="256"/>
            <p14:sldId id="327"/>
            <p14:sldId id="324"/>
            <p14:sldId id="257"/>
            <p14:sldId id="334"/>
            <p14:sldId id="402"/>
            <p14:sldId id="470"/>
            <p14:sldId id="401"/>
            <p14:sldId id="266"/>
            <p14:sldId id="341"/>
            <p14:sldId id="404"/>
            <p14:sldId id="269"/>
            <p14:sldId id="356"/>
            <p14:sldId id="270"/>
            <p14:sldId id="357"/>
            <p14:sldId id="271"/>
            <p14:sldId id="405"/>
            <p14:sldId id="273"/>
            <p14:sldId id="293"/>
            <p14:sldId id="272"/>
            <p14:sldId id="358"/>
            <p14:sldId id="434"/>
            <p14:sldId id="274"/>
            <p14:sldId id="275"/>
            <p14:sldId id="295"/>
            <p14:sldId id="343"/>
            <p14:sldId id="294"/>
            <p14:sldId id="296"/>
            <p14:sldId id="276"/>
            <p14:sldId id="345"/>
            <p14:sldId id="344"/>
            <p14:sldId id="466"/>
            <p14:sldId id="467"/>
            <p14:sldId id="362"/>
            <p14:sldId id="278"/>
            <p14:sldId id="318"/>
            <p14:sldId id="297"/>
            <p14:sldId id="449"/>
            <p14:sldId id="429"/>
            <p14:sldId id="430"/>
            <p14:sldId id="450"/>
            <p14:sldId id="431"/>
            <p14:sldId id="355"/>
            <p14:sldId id="447"/>
            <p14:sldId id="454"/>
            <p14:sldId id="392"/>
            <p14:sldId id="298"/>
            <p14:sldId id="359"/>
            <p14:sldId id="380"/>
            <p14:sldId id="406"/>
            <p14:sldId id="382"/>
            <p14:sldId id="383"/>
            <p14:sldId id="384"/>
            <p14:sldId id="385"/>
            <p14:sldId id="418"/>
            <p14:sldId id="393"/>
            <p14:sldId id="299"/>
            <p14:sldId id="321"/>
            <p14:sldId id="389"/>
            <p14:sldId id="457"/>
            <p14:sldId id="360"/>
            <p14:sldId id="451"/>
            <p14:sldId id="390"/>
            <p14:sldId id="365"/>
            <p14:sldId id="366"/>
            <p14:sldId id="367"/>
            <p14:sldId id="458"/>
            <p14:sldId id="461"/>
            <p14:sldId id="462"/>
            <p14:sldId id="459"/>
            <p14:sldId id="460"/>
            <p14:sldId id="394"/>
            <p14:sldId id="301"/>
            <p14:sldId id="407"/>
            <p14:sldId id="423"/>
            <p14:sldId id="448"/>
            <p14:sldId id="424"/>
            <p14:sldId id="422"/>
            <p14:sldId id="425"/>
            <p14:sldId id="426"/>
            <p14:sldId id="471"/>
            <p14:sldId id="414"/>
            <p14:sldId id="413"/>
            <p14:sldId id="391"/>
            <p14:sldId id="395"/>
            <p14:sldId id="300"/>
            <p14:sldId id="279"/>
            <p14:sldId id="472"/>
            <p14:sldId id="437"/>
            <p14:sldId id="439"/>
            <p14:sldId id="280"/>
            <p14:sldId id="311"/>
            <p14:sldId id="281"/>
            <p14:sldId id="369"/>
            <p14:sldId id="463"/>
            <p14:sldId id="464"/>
            <p14:sldId id="465"/>
            <p14:sldId id="444"/>
            <p14:sldId id="452"/>
            <p14:sldId id="468"/>
            <p14:sldId id="377"/>
            <p14:sldId id="427"/>
            <p14:sldId id="375"/>
            <p14:sldId id="453"/>
            <p14:sldId id="456"/>
            <p14:sldId id="455"/>
            <p14:sldId id="379"/>
            <p14:sldId id="411"/>
            <p14:sldId id="408"/>
            <p14:sldId id="412"/>
            <p14:sldId id="378"/>
            <p14:sldId id="303"/>
            <p14:sldId id="330"/>
            <p14:sldId id="304"/>
            <p14:sldId id="331"/>
            <p14:sldId id="302"/>
            <p14:sldId id="329"/>
            <p14:sldId id="305"/>
            <p14:sldId id="332"/>
            <p14:sldId id="440"/>
            <p14:sldId id="373"/>
            <p14:sldId id="469"/>
            <p14:sldId id="282"/>
            <p14:sldId id="348"/>
            <p14:sldId id="349"/>
            <p14:sldId id="350"/>
            <p14:sldId id="283"/>
            <p14:sldId id="284"/>
            <p14:sldId id="285"/>
            <p14:sldId id="286"/>
            <p14:sldId id="288"/>
            <p14:sldId id="346"/>
            <p14:sldId id="289"/>
            <p14:sldId id="372"/>
            <p14:sldId id="291"/>
            <p14:sldId id="292"/>
            <p14:sldId id="441"/>
            <p14:sldId id="442"/>
            <p14:sldId id="443"/>
            <p14:sldId id="306"/>
            <p14:sldId id="352"/>
            <p14:sldId id="353"/>
            <p14:sldId id="446"/>
            <p14:sldId id="410"/>
            <p14:sldId id="351"/>
            <p14:sldId id="312"/>
            <p14:sldId id="363"/>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190014E-00EA-F9D5-823C-A32FF1CBF0B9}" name="Ryan Cheley" initials="RC" userId="3abd06468913f667"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569CD6"/>
    <a:srgbClr val="D5D9DB"/>
    <a:srgbClr val="F1FFF7"/>
    <a:srgbClr val="F6F8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54"/>
    <p:restoredTop sz="64716"/>
  </p:normalViewPr>
  <p:slideViewPr>
    <p:cSldViewPr snapToGrid="0">
      <p:cViewPr varScale="1">
        <p:scale>
          <a:sx n="102" d="100"/>
          <a:sy n="102" d="100"/>
        </p:scale>
        <p:origin x="54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notesMaster" Target="notesMasters/notesMaster1.xml"/><Relationship Id="rId5" Type="http://schemas.openxmlformats.org/officeDocument/2006/relationships/slide" Target="slides/slide4.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presProps" Target="presProps.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viewProps" Target="view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tableStyles" Target="tableStyle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microsoft.com/office/2018/10/relationships/authors" Target="authors.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s>
</file>

<file path=ppt/comments/modernComment_100_9C918AB2.xml><?xml version="1.0" encoding="utf-8"?>
<p188:cmLst xmlns:a="http://schemas.openxmlformats.org/drawingml/2006/main" xmlns:r="http://schemas.openxmlformats.org/officeDocument/2006/relationships" xmlns:p188="http://schemas.microsoft.com/office/powerpoint/2018/8/main">
  <p188:cm id="{F61A0DBB-677D-D34B-A087-F66E826E09ED}" authorId="{E190014E-00EA-F9D5-823C-A32FF1CBF0B9}" created="2023-09-21T17:11:23.792">
    <pc:sldMkLst xmlns:pc="http://schemas.microsoft.com/office/powerpoint/2013/main/command">
      <pc:docMk/>
      <pc:sldMk cId="2626783922" sldId="256"/>
    </pc:sldMkLst>
    <p188:txBody>
      <a:bodyPr/>
      <a:lstStyle/>
      <a:p>
        <a:r>
          <a:rPr lang="en-US"/>
          <a:t>Add a note on every 10th slide reminding yourself to slow down</a:t>
        </a:r>
      </a:p>
    </p188:txBody>
  </p188:cm>
</p188:cmLst>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8-26T15:18:26.269"/>
    </inkml:context>
    <inkml:brush xml:id="br0">
      <inkml:brushProperty name="width" value="0.05" units="cm"/>
      <inkml:brushProperty name="height" value="0.05" units="cm"/>
    </inkml:brush>
  </inkml:definitions>
  <inkml:trace contextRef="#ctx0" brushRef="#br0">1 0 24575,'25'0'0,"3"0"0,16 0 0,-12 0 0,44 0 0,-42 0 0,46 0 0,-51 0 0,17 0 0,-4 0 0,4 0 0,18 0 0,-16 0 0,28 0 0,-26 0 0,31 0 0,19 0 0,-10 0 0,34 0 0,-20 0 0,16 0 0,33 0 0,3 0 0,15 0 0,2 0 0,6 0 0,-5 0 0,23 0 0,-63 0 0,33 0 0,-57 0 0,10 0 0,-33 0 0,13 0 0,-35 0 0,33 0 0,-30 0 0,27 0 0,-8 0 0,-4 0 0,17 0 0,-15 0 0,18 0 0,19 0 0,-18 0 0,20 0 0,3 0 0,-23 0 0,20 0 0,-21 0 0,-3 0 0,7 0 0,-25 0 0,18 0 0,-34 0 0,12 0 0,-15 0 0,-14 0 0,10 0 0,-31 0 0,17 0 0,-14 0 0,-4 0 0,0 0 0,2 0 0,15 0 0,-12 0 0,26 0 0,-26 0 0,9 0 0,3 0 0,-12 0 0,13 0 0,-17 0 0,0 0 0,-3 0 0,1 0 0,2 0 0,-16 0 0,2 0 0</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png>
</file>

<file path=ppt/media/image3.png>
</file>

<file path=ppt/media/image4.png>
</file>

<file path=ppt/media/image5.png>
</file>

<file path=ppt/media/image6.jpe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1BE35A-6853-884F-B056-9F44A3663F3A}" type="datetimeFigureOut">
              <a:rPr lang="en-US" smtClean="0"/>
              <a:t>10/7/23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105CD6-096C-EA40-9B31-0FFB08AC29C0}" type="slidenum">
              <a:rPr lang="en-US" smtClean="0"/>
              <a:t>‹#›</a:t>
            </a:fld>
            <a:endParaRPr lang="en-US"/>
          </a:p>
        </p:txBody>
      </p:sp>
    </p:spTree>
    <p:extLst>
      <p:ext uri="{BB962C8B-B14F-4D97-AF65-F5344CB8AC3E}">
        <p14:creationId xmlns:p14="http://schemas.microsoft.com/office/powerpoint/2010/main" val="20945153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Talk slowly … count to THREE</a:t>
            </a:r>
          </a:p>
          <a:p>
            <a:endParaRPr lang="en-US" dirty="0"/>
          </a:p>
          <a:p>
            <a:r>
              <a:rPr lang="en-US" dirty="0"/>
              <a:t>Good morning, and welcome to my talk, "Contributing to Django … OR How I learned to stop worrying and just try to fix an ORM Bug"</a:t>
            </a:r>
          </a:p>
        </p:txBody>
      </p:sp>
      <p:sp>
        <p:nvSpPr>
          <p:cNvPr id="4" name="Slide Number Placeholder 3"/>
          <p:cNvSpPr>
            <a:spLocks noGrp="1"/>
          </p:cNvSpPr>
          <p:nvPr>
            <p:ph type="sldNum" sz="quarter" idx="5"/>
          </p:nvPr>
        </p:nvSpPr>
        <p:spPr/>
        <p:txBody>
          <a:bodyPr/>
          <a:lstStyle/>
          <a:p>
            <a:fld id="{5B105CD6-096C-EA40-9B31-0FFB08AC29C0}" type="slidenum">
              <a:rPr lang="en-US" smtClean="0"/>
              <a:t>1</a:t>
            </a:fld>
            <a:endParaRPr lang="en-US"/>
          </a:p>
        </p:txBody>
      </p:sp>
    </p:spTree>
    <p:extLst>
      <p:ext uri="{BB962C8B-B14F-4D97-AF65-F5344CB8AC3E}">
        <p14:creationId xmlns:p14="http://schemas.microsoft.com/office/powerpoint/2010/main" val="3480774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Old?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It was opened in Jan of 2009 making it 13.5 years old at the time of the sprints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Straightforward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well, it’s related to SQLite which is a bit easier to set up that databases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Ticket 10070</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Named parameters not working on raw </a:t>
            </a:r>
            <a:r>
              <a:rPr lang="en-US" dirty="0" err="1"/>
              <a:t>sql</a:t>
            </a:r>
            <a:r>
              <a:rPr lang="en-US" dirty="0"/>
              <a:t> queries with </a:t>
            </a:r>
            <a:r>
              <a:rPr lang="en-US" dirty="0" err="1"/>
              <a:t>sqlite</a:t>
            </a:r>
            <a:r>
              <a:rPr lang="en-US"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reported by Matias </a:t>
            </a:r>
            <a:r>
              <a:rPr lang="en-US" dirty="0" err="1"/>
              <a:t>Surdi</a:t>
            </a:r>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10</a:t>
            </a:fld>
            <a:endParaRPr lang="en-US"/>
          </a:p>
        </p:txBody>
      </p:sp>
    </p:spTree>
    <p:extLst>
      <p:ext uri="{BB962C8B-B14F-4D97-AF65-F5344CB8AC3E}">
        <p14:creationId xmlns:p14="http://schemas.microsoft.com/office/powerpoint/2010/main" val="887795982"/>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Converting `</a:t>
            </a:r>
            <a:r>
              <a:rPr lang="en-US" dirty="0" err="1">
                <a:solidFill>
                  <a:schemeClr val="tx1"/>
                </a:solidFill>
              </a:rPr>
              <a:t>param_list</a:t>
            </a:r>
            <a:r>
              <a:rPr lang="en-US" dirty="0">
                <a:solidFill>
                  <a:schemeClr val="tx1"/>
                </a:solidFill>
              </a:rPr>
              <a:t>` to a `list` in `.</a:t>
            </a:r>
            <a:r>
              <a:rPr lang="en-US" dirty="0" err="1">
                <a:solidFill>
                  <a:schemeClr val="tx1"/>
                </a:solidFill>
              </a:rPr>
              <a:t>executemany</a:t>
            </a:r>
            <a:r>
              <a:rPr lang="en-US" dirty="0">
                <a:solidFill>
                  <a:schemeClr val="tx1"/>
                </a:solidFill>
              </a:rPr>
              <a:t>()` will saddle us with poor performance. </a:t>
            </a:r>
          </a:p>
          <a:p>
            <a:endParaRPr lang="en-US" dirty="0">
              <a:solidFill>
                <a:schemeClr val="tx1"/>
              </a:solidFill>
            </a:endParaRPr>
          </a:p>
          <a:p>
            <a:r>
              <a:rPr lang="en-US" dirty="0">
                <a:solidFill>
                  <a:schemeClr val="tx1"/>
                </a:solidFill>
              </a:rPr>
              <a:t>We many have been passed a generator and the current approach will force all of the parameters to be materialized. </a:t>
            </a:r>
          </a:p>
          <a:p>
            <a:endParaRPr lang="en-US" dirty="0">
              <a:solidFill>
                <a:schemeClr val="tx1"/>
              </a:solidFill>
            </a:endParaRPr>
          </a:p>
          <a:p>
            <a:r>
              <a:rPr lang="en-US" dirty="0">
                <a:solidFill>
                  <a:schemeClr val="tx1"/>
                </a:solidFill>
              </a:rPr>
              <a:t>The approach needed requires that we can peek at the first item in the generator without consuming the lot.</a:t>
            </a:r>
          </a:p>
          <a:p>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ACTION: next bullet point</a:t>
            </a:r>
          </a:p>
          <a:p>
            <a:endParaRPr lang="en-US" dirty="0">
              <a:solidFill>
                <a:schemeClr val="tx1"/>
              </a:solidFill>
            </a:endParaRPr>
          </a:p>
          <a:p>
            <a:r>
              <a:rPr lang="en-US" dirty="0">
                <a:solidFill>
                  <a:schemeClr val="tx1"/>
                </a:solidFill>
              </a:rPr>
              <a:t>I'll provide a PR to your branch so that you can see what I mean.</a:t>
            </a:r>
          </a:p>
        </p:txBody>
      </p:sp>
      <p:sp>
        <p:nvSpPr>
          <p:cNvPr id="4" name="Slide Number Placeholder 3"/>
          <p:cNvSpPr>
            <a:spLocks noGrp="1"/>
          </p:cNvSpPr>
          <p:nvPr>
            <p:ph type="sldNum" sz="quarter" idx="5"/>
          </p:nvPr>
        </p:nvSpPr>
        <p:spPr/>
        <p:txBody>
          <a:bodyPr/>
          <a:lstStyle/>
          <a:p>
            <a:fld id="{5B105CD6-096C-EA40-9B31-0FFB08AC29C0}" type="slidenum">
              <a:rPr lang="en-US" smtClean="0"/>
              <a:t>100</a:t>
            </a:fld>
            <a:endParaRPr lang="en-US"/>
          </a:p>
        </p:txBody>
      </p:sp>
    </p:spTree>
    <p:extLst>
      <p:ext uri="{BB962C8B-B14F-4D97-AF65-F5344CB8AC3E}">
        <p14:creationId xmlns:p14="http://schemas.microsoft.com/office/powerpoint/2010/main" val="2626771341"/>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True to his word, Nick submitted a PR against my code </a:t>
            </a:r>
          </a:p>
          <a:p>
            <a:endParaRPr lang="en-US" dirty="0">
              <a:solidFill>
                <a:schemeClr val="tx1"/>
              </a:solidFill>
            </a:endParaRPr>
          </a:p>
          <a:p>
            <a:r>
              <a:rPr lang="en-US" dirty="0">
                <a:solidFill>
                  <a:schemeClr val="tx1"/>
                </a:solidFill>
              </a:rPr>
              <a:t>Where the duplicated code was pushed into </a:t>
            </a:r>
            <a:r>
              <a:rPr lang="en-US" dirty="0" err="1">
                <a:solidFill>
                  <a:schemeClr val="tx1"/>
                </a:solidFill>
              </a:rPr>
              <a:t>convert_query</a:t>
            </a:r>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101</a:t>
            </a:fld>
            <a:endParaRPr lang="en-US"/>
          </a:p>
        </p:txBody>
      </p:sp>
    </p:spTree>
    <p:extLst>
      <p:ext uri="{BB962C8B-B14F-4D97-AF65-F5344CB8AC3E}">
        <p14:creationId xmlns:p14="http://schemas.microsoft.com/office/powerpoint/2010/main" val="4142967531"/>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updated the execute() method</a:t>
            </a:r>
          </a:p>
        </p:txBody>
      </p:sp>
      <p:sp>
        <p:nvSpPr>
          <p:cNvPr id="4" name="Slide Number Placeholder 3"/>
          <p:cNvSpPr>
            <a:spLocks noGrp="1"/>
          </p:cNvSpPr>
          <p:nvPr>
            <p:ph type="sldNum" sz="quarter" idx="5"/>
          </p:nvPr>
        </p:nvSpPr>
        <p:spPr/>
        <p:txBody>
          <a:bodyPr/>
          <a:lstStyle/>
          <a:p>
            <a:fld id="{5B105CD6-096C-EA40-9B31-0FFB08AC29C0}" type="slidenum">
              <a:rPr lang="en-US" smtClean="0"/>
              <a:t>102</a:t>
            </a:fld>
            <a:endParaRPr lang="en-US"/>
          </a:p>
        </p:txBody>
      </p:sp>
    </p:spTree>
    <p:extLst>
      <p:ext uri="{BB962C8B-B14F-4D97-AF65-F5344CB8AC3E}">
        <p14:creationId xmlns:p14="http://schemas.microsoft.com/office/powerpoint/2010/main" val="2529536351"/>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And the </a:t>
            </a:r>
            <a:r>
              <a:rPr lang="en-US" dirty="0" err="1">
                <a:solidFill>
                  <a:schemeClr val="tx1"/>
                </a:solidFill>
              </a:rPr>
              <a:t>executemany</a:t>
            </a:r>
            <a:r>
              <a:rPr lang="en-US" dirty="0">
                <a:solidFill>
                  <a:schemeClr val="tx1"/>
                </a:solidFill>
              </a:rPr>
              <a:t>() method</a:t>
            </a:r>
          </a:p>
          <a:p>
            <a:endParaRPr lang="en-US" dirty="0">
              <a:solidFill>
                <a:schemeClr val="tx1"/>
              </a:solidFill>
            </a:endParaRPr>
          </a:p>
          <a:p>
            <a:r>
              <a:rPr lang="en-US" dirty="0">
                <a:solidFill>
                  <a:schemeClr val="tx1"/>
                </a:solidFill>
              </a:rPr>
              <a:t>To incorporate the update to </a:t>
            </a:r>
            <a:r>
              <a:rPr lang="en-US" dirty="0" err="1">
                <a:solidFill>
                  <a:schemeClr val="tx1"/>
                </a:solidFill>
              </a:rPr>
              <a:t>convert_query</a:t>
            </a:r>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103</a:t>
            </a:fld>
            <a:endParaRPr lang="en-US"/>
          </a:p>
        </p:txBody>
      </p:sp>
    </p:spTree>
    <p:extLst>
      <p:ext uri="{BB962C8B-B14F-4D97-AF65-F5344CB8AC3E}">
        <p14:creationId xmlns:p14="http://schemas.microsoft.com/office/powerpoint/2010/main" val="4279947267"/>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ACTION: Count to three</a:t>
            </a:r>
          </a:p>
        </p:txBody>
      </p:sp>
      <p:sp>
        <p:nvSpPr>
          <p:cNvPr id="4" name="Slide Number Placeholder 3"/>
          <p:cNvSpPr>
            <a:spLocks noGrp="1"/>
          </p:cNvSpPr>
          <p:nvPr>
            <p:ph type="sldNum" sz="quarter" idx="5"/>
          </p:nvPr>
        </p:nvSpPr>
        <p:spPr/>
        <p:txBody>
          <a:bodyPr/>
          <a:lstStyle/>
          <a:p>
            <a:fld id="{5B105CD6-096C-EA40-9B31-0FFB08AC29C0}" type="slidenum">
              <a:rPr lang="en-US" smtClean="0"/>
              <a:t>104</a:t>
            </a:fld>
            <a:endParaRPr lang="en-US"/>
          </a:p>
        </p:txBody>
      </p:sp>
    </p:spTree>
    <p:extLst>
      <p:ext uri="{BB962C8B-B14F-4D97-AF65-F5344CB8AC3E}">
        <p14:creationId xmlns:p14="http://schemas.microsoft.com/office/powerpoint/2010/main" val="1595147453"/>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ACTION: Count to three</a:t>
            </a:r>
          </a:p>
          <a:p>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105</a:t>
            </a:fld>
            <a:endParaRPr lang="en-US"/>
          </a:p>
        </p:txBody>
      </p:sp>
    </p:spTree>
    <p:extLst>
      <p:ext uri="{BB962C8B-B14F-4D97-AF65-F5344CB8AC3E}">
        <p14:creationId xmlns:p14="http://schemas.microsoft.com/office/powerpoint/2010/main" val="3248897154"/>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ACTION: Count to three</a:t>
            </a:r>
          </a:p>
          <a:p>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106</a:t>
            </a:fld>
            <a:endParaRPr lang="en-US"/>
          </a:p>
        </p:txBody>
      </p:sp>
    </p:spTree>
    <p:extLst>
      <p:ext uri="{BB962C8B-B14F-4D97-AF65-F5344CB8AC3E}">
        <p14:creationId xmlns:p14="http://schemas.microsoft.com/office/powerpoint/2010/main" val="3638717043"/>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107</a:t>
            </a:fld>
            <a:endParaRPr lang="en-US"/>
          </a:p>
        </p:txBody>
      </p:sp>
    </p:spTree>
    <p:extLst>
      <p:ext uri="{BB962C8B-B14F-4D97-AF65-F5344CB8AC3E}">
        <p14:creationId xmlns:p14="http://schemas.microsoft.com/office/powerpoint/2010/main" val="1482880498"/>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ACTION: Slow Down Count to three</a:t>
            </a:r>
          </a:p>
          <a:p>
            <a:endParaRPr lang="en-US" dirty="0">
              <a:solidFill>
                <a:schemeClr val="tx1"/>
              </a:solidFill>
            </a:endParaRPr>
          </a:p>
          <a:p>
            <a:r>
              <a:rPr lang="en-US" dirty="0">
                <a:solidFill>
                  <a:schemeClr val="tx1"/>
                </a:solidFill>
              </a:rPr>
              <a:t>Here’s the documentation pre change</a:t>
            </a:r>
          </a:p>
          <a:p>
            <a:endParaRPr lang="en-US" dirty="0">
              <a:solidFill>
                <a:schemeClr val="tx1"/>
              </a:solidFill>
            </a:endParaRPr>
          </a:p>
          <a:p>
            <a:r>
              <a:rPr lang="en-US" dirty="0">
                <a:solidFill>
                  <a:schemeClr val="tx1"/>
                </a:solidFill>
              </a:rPr>
              <a:t>With a Note:</a:t>
            </a:r>
          </a:p>
          <a:p>
            <a:endParaRPr lang="en-US" dirty="0">
              <a:solidFill>
                <a:schemeClr val="tx1"/>
              </a:solidFill>
            </a:endParaRPr>
          </a:p>
          <a:p>
            <a:r>
              <a:rPr lang="en-US" dirty="0">
                <a:solidFill>
                  <a:schemeClr val="tx1"/>
                </a:solidFill>
                <a:highlight>
                  <a:srgbClr val="D5D9DB"/>
                </a:highlight>
              </a:rPr>
              <a:t>The sqlite3 module supports both </a:t>
            </a:r>
            <a:r>
              <a:rPr lang="en-US" dirty="0">
                <a:solidFill>
                  <a:schemeClr val="tx1"/>
                </a:solidFill>
                <a:highlight>
                  <a:srgbClr val="D5D9DB"/>
                </a:highlight>
                <a:latin typeface="Inconsolata NF" pitchFamily="49" charset="77"/>
              </a:rPr>
              <a:t>"</a:t>
            </a:r>
            <a:r>
              <a:rPr lang="en-US" dirty="0" err="1">
                <a:solidFill>
                  <a:schemeClr val="tx1"/>
                </a:solidFill>
                <a:highlight>
                  <a:srgbClr val="D5D9DB"/>
                </a:highlight>
                <a:latin typeface="Inconsolata NF" pitchFamily="49" charset="77"/>
              </a:rPr>
              <a:t>qmark</a:t>
            </a:r>
            <a:r>
              <a:rPr lang="en-US" dirty="0">
                <a:solidFill>
                  <a:schemeClr val="tx1"/>
                </a:solidFill>
                <a:highlight>
                  <a:srgbClr val="D5D9DB"/>
                </a:highlight>
                <a:latin typeface="Inconsolata NF" pitchFamily="49" charset="77"/>
              </a:rPr>
              <a:t>"</a:t>
            </a:r>
            <a:r>
              <a:rPr lang="en-US" dirty="0">
                <a:solidFill>
                  <a:schemeClr val="tx1"/>
                </a:solidFill>
                <a:highlight>
                  <a:srgbClr val="D5D9DB"/>
                </a:highlight>
              </a:rPr>
              <a:t> </a:t>
            </a:r>
          </a:p>
          <a:p>
            <a:endParaRPr lang="en-US" dirty="0">
              <a:solidFill>
                <a:schemeClr val="tx1"/>
              </a:solidFill>
              <a:highlight>
                <a:srgbClr val="D5D9DB"/>
              </a:highlight>
            </a:endParaRPr>
          </a:p>
          <a:p>
            <a:r>
              <a:rPr lang="en-US" dirty="0">
                <a:solidFill>
                  <a:schemeClr val="tx1"/>
                </a:solidFill>
                <a:highlight>
                  <a:srgbClr val="D5D9DB"/>
                </a:highlight>
              </a:rPr>
              <a:t>and </a:t>
            </a:r>
            <a:r>
              <a:rPr lang="en-US" dirty="0">
                <a:solidFill>
                  <a:schemeClr val="tx1"/>
                </a:solidFill>
                <a:highlight>
                  <a:srgbClr val="D5D9DB"/>
                </a:highlight>
                <a:latin typeface="Inconsolata NF" pitchFamily="49" charset="77"/>
              </a:rPr>
              <a:t>”numeric" DB-API parameter styles, </a:t>
            </a:r>
          </a:p>
          <a:p>
            <a:endParaRPr lang="en-US" dirty="0">
              <a:solidFill>
                <a:schemeClr val="tx1"/>
              </a:solidFill>
              <a:highlight>
                <a:srgbClr val="D5D9DB"/>
              </a:highlight>
              <a:latin typeface="Inconsolata NF" pitchFamily="49" charset="77"/>
            </a:endParaRPr>
          </a:p>
          <a:p>
            <a:r>
              <a:rPr lang="en-US" dirty="0">
                <a:solidFill>
                  <a:schemeClr val="tx1"/>
                </a:solidFill>
                <a:highlight>
                  <a:srgbClr val="D5D9DB"/>
                </a:highlight>
                <a:latin typeface="Inconsolata NF" pitchFamily="49" charset="77"/>
              </a:rPr>
              <a:t>because that is what the underlying SQLite library supports. </a:t>
            </a:r>
          </a:p>
        </p:txBody>
      </p:sp>
      <p:sp>
        <p:nvSpPr>
          <p:cNvPr id="4" name="Slide Number Placeholder 3"/>
          <p:cNvSpPr>
            <a:spLocks noGrp="1"/>
          </p:cNvSpPr>
          <p:nvPr>
            <p:ph type="sldNum" sz="quarter" idx="5"/>
          </p:nvPr>
        </p:nvSpPr>
        <p:spPr/>
        <p:txBody>
          <a:bodyPr/>
          <a:lstStyle/>
          <a:p>
            <a:fld id="{5B105CD6-096C-EA40-9B31-0FFB08AC29C0}" type="slidenum">
              <a:rPr lang="en-US" smtClean="0"/>
              <a:t>108</a:t>
            </a:fld>
            <a:endParaRPr lang="en-US"/>
          </a:p>
        </p:txBody>
      </p:sp>
    </p:spTree>
    <p:extLst>
      <p:ext uri="{BB962C8B-B14F-4D97-AF65-F5344CB8AC3E}">
        <p14:creationId xmlns:p14="http://schemas.microsoft.com/office/powerpoint/2010/main" val="1020084949"/>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Here’s the updated version of the note AFTER “named” was added thanks to Nick</a:t>
            </a:r>
          </a:p>
        </p:txBody>
      </p:sp>
      <p:sp>
        <p:nvSpPr>
          <p:cNvPr id="4" name="Slide Number Placeholder 3"/>
          <p:cNvSpPr>
            <a:spLocks noGrp="1"/>
          </p:cNvSpPr>
          <p:nvPr>
            <p:ph type="sldNum" sz="quarter" idx="5"/>
          </p:nvPr>
        </p:nvSpPr>
        <p:spPr/>
        <p:txBody>
          <a:bodyPr/>
          <a:lstStyle/>
          <a:p>
            <a:fld id="{5B105CD6-096C-EA40-9B31-0FFB08AC29C0}" type="slidenum">
              <a:rPr lang="en-US" smtClean="0"/>
              <a:t>109</a:t>
            </a:fld>
            <a:endParaRPr lang="en-US"/>
          </a:p>
        </p:txBody>
      </p:sp>
    </p:spTree>
    <p:extLst>
      <p:ext uri="{BB962C8B-B14F-4D97-AF65-F5344CB8AC3E}">
        <p14:creationId xmlns:p14="http://schemas.microsoft.com/office/powerpoint/2010/main" val="33804387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ACTION: Slow Down Count to Three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solidFill>
                  <a:schemeClr val="tx1"/>
                </a:solidFill>
              </a:rPr>
              <a:t>I assigned the ticket to myself</a:t>
            </a:r>
          </a:p>
          <a:p>
            <a:endParaRPr lang="en-US" dirty="0">
              <a:solidFill>
                <a:schemeClr val="tx1"/>
              </a:solidFill>
            </a:endParaRPr>
          </a:p>
          <a:p>
            <a:r>
              <a:rPr lang="en-US" dirty="0">
                <a:solidFill>
                  <a:schemeClr val="tx1"/>
                </a:solidFill>
              </a:rPr>
              <a:t>ACTION: take a sip of water</a:t>
            </a:r>
          </a:p>
        </p:txBody>
      </p:sp>
      <p:sp>
        <p:nvSpPr>
          <p:cNvPr id="4" name="Slide Number Placeholder 3"/>
          <p:cNvSpPr>
            <a:spLocks noGrp="1"/>
          </p:cNvSpPr>
          <p:nvPr>
            <p:ph type="sldNum" sz="quarter" idx="5"/>
          </p:nvPr>
        </p:nvSpPr>
        <p:spPr/>
        <p:txBody>
          <a:bodyPr/>
          <a:lstStyle/>
          <a:p>
            <a:fld id="{5B105CD6-096C-EA40-9B31-0FFB08AC29C0}" type="slidenum">
              <a:rPr lang="en-US" smtClean="0"/>
              <a:t>11</a:t>
            </a:fld>
            <a:endParaRPr lang="en-US"/>
          </a:p>
        </p:txBody>
      </p:sp>
    </p:spTree>
    <p:extLst>
      <p:ext uri="{BB962C8B-B14F-4D97-AF65-F5344CB8AC3E}">
        <p14:creationId xmlns:p14="http://schemas.microsoft.com/office/powerpoint/2010/main" val="3618684630"/>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Since that update other updates have been made </a:t>
            </a:r>
          </a:p>
          <a:p>
            <a:endParaRPr lang="en-US" dirty="0">
              <a:solidFill>
                <a:schemeClr val="tx1"/>
              </a:solidFill>
            </a:endParaRPr>
          </a:p>
          <a:p>
            <a:r>
              <a:rPr lang="en-US" dirty="0">
                <a:solidFill>
                  <a:schemeClr val="tx1"/>
                </a:solidFill>
              </a:rPr>
              <a:t>and is now less verbose, </a:t>
            </a:r>
          </a:p>
          <a:p>
            <a:endParaRPr lang="en-US" dirty="0">
              <a:solidFill>
                <a:schemeClr val="tx1"/>
              </a:solidFill>
            </a:endParaRPr>
          </a:p>
          <a:p>
            <a:r>
              <a:rPr lang="en-US" dirty="0">
                <a:solidFill>
                  <a:schemeClr val="tx1"/>
                </a:solidFill>
              </a:rPr>
              <a:t>BUT the named parameter style is still a part of the note</a:t>
            </a:r>
          </a:p>
        </p:txBody>
      </p:sp>
      <p:sp>
        <p:nvSpPr>
          <p:cNvPr id="4" name="Slide Number Placeholder 3"/>
          <p:cNvSpPr>
            <a:spLocks noGrp="1"/>
          </p:cNvSpPr>
          <p:nvPr>
            <p:ph type="sldNum" sz="quarter" idx="5"/>
          </p:nvPr>
        </p:nvSpPr>
        <p:spPr/>
        <p:txBody>
          <a:bodyPr/>
          <a:lstStyle/>
          <a:p>
            <a:fld id="{5B105CD6-096C-EA40-9B31-0FFB08AC29C0}" type="slidenum">
              <a:rPr lang="en-US" smtClean="0"/>
              <a:t>110</a:t>
            </a:fld>
            <a:endParaRPr lang="en-US"/>
          </a:p>
        </p:txBody>
      </p:sp>
    </p:spTree>
    <p:extLst>
      <p:ext uri="{BB962C8B-B14F-4D97-AF65-F5344CB8AC3E}">
        <p14:creationId xmlns:p14="http://schemas.microsoft.com/office/powerpoint/2010/main" val="2125288611"/>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From this I hope it’s clear that this fix wasn't just implement or made by me</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 had a lot of help in getting the code to the right spot.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Shia Berger</a:t>
            </a:r>
          </a:p>
          <a:p>
            <a:r>
              <a:rPr lang="en-US" b="0" dirty="0">
                <a:solidFill>
                  <a:schemeClr val="tx1"/>
                </a:solidFill>
                <a:effectLst/>
                <a:latin typeface="Inconsolata NF Regular" pitchFamily="49" charset="77"/>
              </a:rPr>
              <a:t>Simon Charette</a:t>
            </a:r>
          </a:p>
          <a:p>
            <a:r>
              <a:rPr lang="en-US" b="0" dirty="0">
                <a:solidFill>
                  <a:schemeClr val="tx1"/>
                </a:solidFill>
                <a:effectLst/>
                <a:latin typeface="Inconsolata NF Regular" pitchFamily="49" charset="77"/>
              </a:rPr>
              <a:t>Nick Pope</a:t>
            </a:r>
          </a:p>
          <a:p>
            <a:pPr algn="l"/>
            <a:r>
              <a:rPr lang="en-US" b="0" i="0" dirty="0">
                <a:solidFill>
                  <a:schemeClr val="tx1"/>
                </a:solidFill>
                <a:effectLst/>
                <a:latin typeface="Roboto" panose="020F0502020204030204" pitchFamily="34" charset="0"/>
              </a:rPr>
              <a:t>Mariusz </a:t>
            </a:r>
            <a:r>
              <a:rPr lang="en-US" b="0" i="0" dirty="0" err="1">
                <a:solidFill>
                  <a:schemeClr val="tx1"/>
                </a:solidFill>
                <a:effectLst/>
                <a:latin typeface="Roboto" panose="020F0502020204030204" pitchFamily="34" charset="0"/>
              </a:rPr>
              <a:t>Felisiak</a:t>
            </a:r>
            <a:r>
              <a:rPr lang="en-US" b="0" i="0" dirty="0">
                <a:solidFill>
                  <a:schemeClr val="tx1"/>
                </a:solidFill>
                <a:effectLst/>
                <a:latin typeface="Roboto" panose="020F0502020204030204" pitchFamily="34" charset="0"/>
              </a:rPr>
              <a:t> </a:t>
            </a:r>
          </a:p>
        </p:txBody>
      </p:sp>
      <p:sp>
        <p:nvSpPr>
          <p:cNvPr id="4" name="Slide Number Placeholder 3"/>
          <p:cNvSpPr>
            <a:spLocks noGrp="1"/>
          </p:cNvSpPr>
          <p:nvPr>
            <p:ph type="sldNum" sz="quarter" idx="5"/>
          </p:nvPr>
        </p:nvSpPr>
        <p:spPr/>
        <p:txBody>
          <a:bodyPr/>
          <a:lstStyle/>
          <a:p>
            <a:fld id="{5B105CD6-096C-EA40-9B31-0FFB08AC29C0}" type="slidenum">
              <a:rPr lang="en-US" smtClean="0"/>
              <a:t>111</a:t>
            </a:fld>
            <a:endParaRPr lang="en-US"/>
          </a:p>
        </p:txBody>
      </p:sp>
    </p:spTree>
    <p:extLst>
      <p:ext uri="{BB962C8B-B14F-4D97-AF65-F5344CB8AC3E}">
        <p14:creationId xmlns:p14="http://schemas.microsoft.com/office/powerpoint/2010/main" val="2747838034"/>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112</a:t>
            </a:fld>
            <a:endParaRPr lang="en-US"/>
          </a:p>
        </p:txBody>
      </p:sp>
    </p:spTree>
    <p:extLst>
      <p:ext uri="{BB962C8B-B14F-4D97-AF65-F5344CB8AC3E}">
        <p14:creationId xmlns:p14="http://schemas.microsoft.com/office/powerpoint/2010/main" val="3159458029"/>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chemeClr val="tx1"/>
                </a:solidFill>
                <a:effectLst/>
                <a:latin typeface="Roboto" panose="020F0502020204030204" pitchFamily="34" charset="0"/>
              </a:rPr>
              <a:t>Feedback that the approach had some fragility</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that regex should be avoided (with Simon Charette agreeing)</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He also gave a place to get started for investigation using a Oracle as a starting point</a:t>
            </a:r>
          </a:p>
        </p:txBody>
      </p:sp>
      <p:sp>
        <p:nvSpPr>
          <p:cNvPr id="4" name="Slide Number Placeholder 3"/>
          <p:cNvSpPr>
            <a:spLocks noGrp="1"/>
          </p:cNvSpPr>
          <p:nvPr>
            <p:ph type="sldNum" sz="quarter" idx="5"/>
          </p:nvPr>
        </p:nvSpPr>
        <p:spPr/>
        <p:txBody>
          <a:bodyPr/>
          <a:lstStyle/>
          <a:p>
            <a:fld id="{5B105CD6-096C-EA40-9B31-0FFB08AC29C0}" type="slidenum">
              <a:rPr lang="en-US" smtClean="0"/>
              <a:t>113</a:t>
            </a:fld>
            <a:endParaRPr lang="en-US"/>
          </a:p>
        </p:txBody>
      </p:sp>
    </p:spTree>
    <p:extLst>
      <p:ext uri="{BB962C8B-B14F-4D97-AF65-F5344CB8AC3E}">
        <p14:creationId xmlns:p14="http://schemas.microsoft.com/office/powerpoint/2010/main" val="3528418000"/>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114</a:t>
            </a:fld>
            <a:endParaRPr lang="en-US"/>
          </a:p>
        </p:txBody>
      </p:sp>
    </p:spTree>
    <p:extLst>
      <p:ext uri="{BB962C8B-B14F-4D97-AF65-F5344CB8AC3E}">
        <p14:creationId xmlns:p14="http://schemas.microsoft.com/office/powerpoint/2010/main" val="4033502742"/>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Roboto" panose="020F0502020204030204" pitchFamily="34" charset="0"/>
              </a:rPr>
              <a:t>He gave a great keynote at </a:t>
            </a:r>
            <a:r>
              <a:rPr lang="en-US" b="0" i="0" dirty="0" err="1">
                <a:solidFill>
                  <a:schemeClr val="tx1"/>
                </a:solidFill>
                <a:effectLst/>
                <a:latin typeface="Roboto" panose="020F0502020204030204" pitchFamily="34" charset="0"/>
              </a:rPr>
              <a:t>DjangoCon</a:t>
            </a:r>
            <a:r>
              <a:rPr lang="en-US" b="0" i="0" dirty="0">
                <a:solidFill>
                  <a:schemeClr val="tx1"/>
                </a:solidFill>
                <a:effectLst/>
                <a:latin typeface="Roboto" panose="020F0502020204030204" pitchFamily="34" charset="0"/>
              </a:rPr>
              <a:t> US 2022</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And an awesome introduction on the ORM in general at the sprints</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And reminded me to ‘Update the docs!’</a:t>
            </a:r>
          </a:p>
          <a:p>
            <a:endParaRPr lang="en-US" b="0" i="0" dirty="0">
              <a:solidFill>
                <a:schemeClr val="tx1"/>
              </a:solidFill>
              <a:effectLst/>
              <a:latin typeface="Roboto" panose="020F0502020204030204" pitchFamily="34" charset="0"/>
            </a:endParaRP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115</a:t>
            </a:fld>
            <a:endParaRPr lang="en-US"/>
          </a:p>
        </p:txBody>
      </p:sp>
    </p:spTree>
    <p:extLst>
      <p:ext uri="{BB962C8B-B14F-4D97-AF65-F5344CB8AC3E}">
        <p14:creationId xmlns:p14="http://schemas.microsoft.com/office/powerpoint/2010/main" val="3684849334"/>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116</a:t>
            </a:fld>
            <a:endParaRPr lang="en-US"/>
          </a:p>
        </p:txBody>
      </p:sp>
    </p:spTree>
    <p:extLst>
      <p:ext uri="{BB962C8B-B14F-4D97-AF65-F5344CB8AC3E}">
        <p14:creationId xmlns:p14="http://schemas.microsoft.com/office/powerpoint/2010/main" val="1069698955"/>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As we saw above, the PR that Nick did against my code helped improve it dramatically!</a:t>
            </a:r>
          </a:p>
          <a:p>
            <a:endParaRPr lang="en-US" dirty="0">
              <a:solidFill>
                <a:schemeClr val="tx1"/>
              </a:solidFill>
            </a:endParaRPr>
          </a:p>
          <a:p>
            <a:r>
              <a:rPr lang="en-US" dirty="0">
                <a:solidFill>
                  <a:schemeClr val="tx1"/>
                </a:solidFill>
              </a:rPr>
              <a:t>It removed code duplication and pushed down that duplicative code to the </a:t>
            </a:r>
            <a:r>
              <a:rPr lang="en-US" dirty="0" err="1">
                <a:solidFill>
                  <a:schemeClr val="tx1"/>
                </a:solidFill>
              </a:rPr>
              <a:t>convert_query</a:t>
            </a:r>
            <a:r>
              <a:rPr lang="en-US" dirty="0">
                <a:solidFill>
                  <a:schemeClr val="tx1"/>
                </a:solidFill>
              </a:rPr>
              <a:t>() method</a:t>
            </a:r>
          </a:p>
        </p:txBody>
      </p:sp>
      <p:sp>
        <p:nvSpPr>
          <p:cNvPr id="4" name="Slide Number Placeholder 3"/>
          <p:cNvSpPr>
            <a:spLocks noGrp="1"/>
          </p:cNvSpPr>
          <p:nvPr>
            <p:ph type="sldNum" sz="quarter" idx="5"/>
          </p:nvPr>
        </p:nvSpPr>
        <p:spPr/>
        <p:txBody>
          <a:bodyPr/>
          <a:lstStyle/>
          <a:p>
            <a:fld id="{5B105CD6-096C-EA40-9B31-0FFB08AC29C0}" type="slidenum">
              <a:rPr lang="en-US" smtClean="0"/>
              <a:t>117</a:t>
            </a:fld>
            <a:endParaRPr lang="en-US"/>
          </a:p>
        </p:txBody>
      </p:sp>
    </p:spTree>
    <p:extLst>
      <p:ext uri="{BB962C8B-B14F-4D97-AF65-F5344CB8AC3E}">
        <p14:creationId xmlns:p14="http://schemas.microsoft.com/office/powerpoint/2010/main" val="1418967026"/>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999999"/>
                </a:solidFill>
                <a:effectLst/>
                <a:latin typeface="Roboto" panose="020F0502020204030204" pitchFamily="34" charset="0"/>
              </a:rPr>
              <a:t>ACTION: Slow Down Count to three</a:t>
            </a:r>
          </a:p>
        </p:txBody>
      </p:sp>
      <p:sp>
        <p:nvSpPr>
          <p:cNvPr id="4" name="Slide Number Placeholder 3"/>
          <p:cNvSpPr>
            <a:spLocks noGrp="1"/>
          </p:cNvSpPr>
          <p:nvPr>
            <p:ph type="sldNum" sz="quarter" idx="5"/>
          </p:nvPr>
        </p:nvSpPr>
        <p:spPr/>
        <p:txBody>
          <a:bodyPr/>
          <a:lstStyle/>
          <a:p>
            <a:fld id="{5B105CD6-096C-EA40-9B31-0FFB08AC29C0}" type="slidenum">
              <a:rPr lang="en-US" smtClean="0"/>
              <a:t>118</a:t>
            </a:fld>
            <a:endParaRPr lang="en-US"/>
          </a:p>
        </p:txBody>
      </p:sp>
    </p:spTree>
    <p:extLst>
      <p:ext uri="{BB962C8B-B14F-4D97-AF65-F5344CB8AC3E}">
        <p14:creationId xmlns:p14="http://schemas.microsoft.com/office/powerpoint/2010/main" val="555445157"/>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Simplified some of the comments in the code</a:t>
            </a:r>
          </a:p>
          <a:p>
            <a:endParaRPr lang="en-US" dirty="0">
              <a:solidFill>
                <a:schemeClr val="tx1"/>
              </a:solidFill>
            </a:endParaRPr>
          </a:p>
          <a:p>
            <a:r>
              <a:rPr lang="en-US" dirty="0">
                <a:solidFill>
                  <a:schemeClr val="tx1"/>
                </a:solidFill>
              </a:rPr>
              <a:t>And ultimately was the one that merged the code into Django </a:t>
            </a:r>
          </a:p>
        </p:txBody>
      </p:sp>
      <p:sp>
        <p:nvSpPr>
          <p:cNvPr id="4" name="Slide Number Placeholder 3"/>
          <p:cNvSpPr>
            <a:spLocks noGrp="1"/>
          </p:cNvSpPr>
          <p:nvPr>
            <p:ph type="sldNum" sz="quarter" idx="5"/>
          </p:nvPr>
        </p:nvSpPr>
        <p:spPr/>
        <p:txBody>
          <a:bodyPr/>
          <a:lstStyle/>
          <a:p>
            <a:fld id="{5B105CD6-096C-EA40-9B31-0FFB08AC29C0}" type="slidenum">
              <a:rPr lang="en-US" smtClean="0"/>
              <a:t>119</a:t>
            </a:fld>
            <a:endParaRPr lang="en-US"/>
          </a:p>
        </p:txBody>
      </p:sp>
    </p:spTree>
    <p:extLst>
      <p:ext uri="{BB962C8B-B14F-4D97-AF65-F5344CB8AC3E}">
        <p14:creationId xmlns:p14="http://schemas.microsoft.com/office/powerpoint/2010/main" val="15800340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Reviewing the Ticket</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 spent time reviewing the ticket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Then I spoke with Simon Charette about it.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It *seemed* as though it wasn't a problem anymore</a:t>
            </a:r>
          </a:p>
        </p:txBody>
      </p:sp>
      <p:sp>
        <p:nvSpPr>
          <p:cNvPr id="4" name="Slide Number Placeholder 3"/>
          <p:cNvSpPr>
            <a:spLocks noGrp="1"/>
          </p:cNvSpPr>
          <p:nvPr>
            <p:ph type="sldNum" sz="quarter" idx="5"/>
          </p:nvPr>
        </p:nvSpPr>
        <p:spPr/>
        <p:txBody>
          <a:bodyPr/>
          <a:lstStyle/>
          <a:p>
            <a:fld id="{5B105CD6-096C-EA40-9B31-0FFB08AC29C0}" type="slidenum">
              <a:rPr lang="en-US" smtClean="0"/>
              <a:t>12</a:t>
            </a:fld>
            <a:endParaRPr lang="en-US"/>
          </a:p>
        </p:txBody>
      </p:sp>
    </p:spTree>
    <p:extLst>
      <p:ext uri="{BB962C8B-B14F-4D97-AF65-F5344CB8AC3E}">
        <p14:creationId xmlns:p14="http://schemas.microsoft.com/office/powerpoint/2010/main" val="1746405584"/>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I hope I’ve been able to convey what a positive experience this was for me</a:t>
            </a:r>
          </a:p>
          <a:p>
            <a:endParaRPr lang="en-US" dirty="0">
              <a:solidFill>
                <a:schemeClr val="tx1"/>
              </a:solidFill>
            </a:endParaRPr>
          </a:p>
          <a:p>
            <a:r>
              <a:rPr lang="en-US" dirty="0">
                <a:solidFill>
                  <a:schemeClr val="tx1"/>
                </a:solidFill>
              </a:rPr>
              <a:t>I also hope I’ve been able to convey how much I’ve learned</a:t>
            </a:r>
          </a:p>
          <a:p>
            <a:endParaRPr lang="en-US" dirty="0">
              <a:solidFill>
                <a:schemeClr val="tx1"/>
              </a:solidFill>
            </a:endParaRPr>
          </a:p>
          <a:p>
            <a:r>
              <a:rPr lang="en-US" dirty="0">
                <a:solidFill>
                  <a:schemeClr val="tx1"/>
                </a:solidFill>
              </a:rPr>
              <a:t>This process taught me more about</a:t>
            </a:r>
          </a:p>
          <a:p>
            <a:endParaRPr lang="en-US" dirty="0">
              <a:solidFill>
                <a:schemeClr val="tx1"/>
              </a:solidFill>
            </a:endParaRPr>
          </a:p>
          <a:p>
            <a:pPr marL="171450" indent="-171450">
              <a:buFont typeface="Arial" panose="020B0604020202020204" pitchFamily="34" charset="0"/>
              <a:buChar char="•"/>
            </a:pPr>
            <a:r>
              <a:rPr lang="en-US" dirty="0">
                <a:solidFill>
                  <a:schemeClr val="tx1"/>
                </a:solidFill>
              </a:rPr>
              <a:t>SQLite – it does ACTUALLY support </a:t>
            </a:r>
            <a:r>
              <a:rPr lang="en-US" dirty="0" err="1">
                <a:solidFill>
                  <a:schemeClr val="tx1"/>
                </a:solidFill>
              </a:rPr>
              <a:t>pyformat</a:t>
            </a:r>
            <a:r>
              <a:rPr lang="en-US" dirty="0">
                <a:solidFill>
                  <a:schemeClr val="tx1"/>
                </a:solidFill>
              </a:rPr>
              <a:t> style </a:t>
            </a:r>
          </a:p>
          <a:p>
            <a:pPr marL="171450" indent="-171450">
              <a:buFont typeface="Arial" panose="020B0604020202020204" pitchFamily="34" charset="0"/>
              <a:buChar char="•"/>
            </a:pPr>
            <a:r>
              <a:rPr lang="en-US" dirty="0">
                <a:solidFill>
                  <a:schemeClr val="tx1"/>
                </a:solidFill>
              </a:rPr>
              <a:t>The Django ORM – specifically how it’s structured in the code and how to better reason about it</a:t>
            </a:r>
          </a:p>
          <a:p>
            <a:pPr marL="171450" indent="-171450">
              <a:buFont typeface="Arial" panose="020B0604020202020204" pitchFamily="34" charset="0"/>
              <a:buChar char="•"/>
            </a:pPr>
            <a:r>
              <a:rPr lang="en-US" dirty="0">
                <a:solidFill>
                  <a:schemeClr val="tx1"/>
                </a:solidFill>
              </a:rPr>
              <a:t>Python – generators … up to this point I didn’t really understand them (and maybe I don’t still 100%) but I’m closer not because of the work I did on this ticket</a:t>
            </a:r>
          </a:p>
          <a:p>
            <a:pPr marL="171450" indent="-171450">
              <a:buFont typeface="Arial" panose="020B0604020202020204" pitchFamily="34" charset="0"/>
              <a:buChar char="•"/>
            </a:pPr>
            <a:endParaRPr lang="en-US" dirty="0">
              <a:solidFill>
                <a:schemeClr val="tx1"/>
              </a:solidFill>
            </a:endParaRPr>
          </a:p>
          <a:p>
            <a:pPr marL="0" indent="0">
              <a:buFont typeface="Arial" panose="020B0604020202020204" pitchFamily="34" charset="0"/>
              <a:buNone/>
            </a:pPr>
            <a:r>
              <a:rPr lang="en-US" dirty="0">
                <a:solidFill>
                  <a:schemeClr val="tx1"/>
                </a:solidFill>
              </a:rPr>
              <a:t>Started using Public notes to learn about a thing. Public notes since then have included: </a:t>
            </a:r>
          </a:p>
          <a:p>
            <a:pPr marL="0" indent="0">
              <a:buFont typeface="Arial" panose="020B0604020202020204" pitchFamily="34" charset="0"/>
              <a:buNone/>
            </a:pPr>
            <a:endParaRPr lang="en-US" dirty="0">
              <a:solidFill>
                <a:schemeClr val="tx1"/>
              </a:solidFill>
            </a:endParaRPr>
          </a:p>
          <a:p>
            <a:pPr marL="171450" indent="-171450">
              <a:buFont typeface="Arial" panose="020B0604020202020204" pitchFamily="34" charset="0"/>
              <a:buChar char="•"/>
            </a:pPr>
            <a:r>
              <a:rPr lang="en-US" dirty="0">
                <a:solidFill>
                  <a:schemeClr val="tx1"/>
                </a:solidFill>
              </a:rPr>
              <a:t>Upgrading my Digital Ocean servers OS</a:t>
            </a:r>
          </a:p>
          <a:p>
            <a:pPr marL="171450" indent="-171450">
              <a:buFont typeface="Arial" panose="020B0604020202020204" pitchFamily="34" charset="0"/>
              <a:buChar char="•"/>
            </a:pPr>
            <a:r>
              <a:rPr lang="en-US" dirty="0">
                <a:solidFill>
                  <a:schemeClr val="tx1"/>
                </a:solidFill>
              </a:rPr>
              <a:t>Installing Python 3.11 on a Raspberry Pi</a:t>
            </a:r>
          </a:p>
          <a:p>
            <a:pPr marL="171450" indent="-171450">
              <a:buFont typeface="Arial" panose="020B0604020202020204" pitchFamily="34" charset="0"/>
              <a:buChar char="•"/>
            </a:pPr>
            <a:r>
              <a:rPr lang="en-US" dirty="0">
                <a:solidFill>
                  <a:schemeClr val="tx1"/>
                </a:solidFill>
              </a:rPr>
              <a:t>Figuring out how SSH keys work</a:t>
            </a:r>
          </a:p>
        </p:txBody>
      </p:sp>
      <p:sp>
        <p:nvSpPr>
          <p:cNvPr id="4" name="Slide Number Placeholder 3"/>
          <p:cNvSpPr>
            <a:spLocks noGrp="1"/>
          </p:cNvSpPr>
          <p:nvPr>
            <p:ph type="sldNum" sz="quarter" idx="5"/>
          </p:nvPr>
        </p:nvSpPr>
        <p:spPr/>
        <p:txBody>
          <a:bodyPr/>
          <a:lstStyle/>
          <a:p>
            <a:fld id="{5B105CD6-096C-EA40-9B31-0FFB08AC29C0}" type="slidenum">
              <a:rPr lang="en-US" smtClean="0"/>
              <a:t>120</a:t>
            </a:fld>
            <a:endParaRPr lang="en-US"/>
          </a:p>
        </p:txBody>
      </p:sp>
    </p:spTree>
    <p:extLst>
      <p:ext uri="{BB962C8B-B14F-4D97-AF65-F5344CB8AC3E}">
        <p14:creationId xmlns:p14="http://schemas.microsoft.com/office/powerpoint/2010/main" val="4251084547"/>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This was a great experience, and you may think that since then I’ve made tons more contributions. </a:t>
            </a:r>
          </a:p>
          <a:p>
            <a:endParaRPr lang="en-US" dirty="0">
              <a:solidFill>
                <a:schemeClr val="tx1"/>
              </a:solidFill>
            </a:endParaRPr>
          </a:p>
          <a:p>
            <a:r>
              <a:rPr lang="en-US" dirty="0">
                <a:solidFill>
                  <a:schemeClr val="tx1"/>
                </a:solidFill>
              </a:rPr>
              <a:t>BUT</a:t>
            </a:r>
          </a:p>
          <a:p>
            <a:endParaRPr lang="en-US" dirty="0">
              <a:solidFill>
                <a:schemeClr val="tx1"/>
              </a:solidFill>
            </a:endParaRPr>
          </a:p>
          <a:p>
            <a:r>
              <a:rPr lang="en-US" dirty="0">
                <a:solidFill>
                  <a:schemeClr val="tx1"/>
                </a:solidFill>
              </a:rPr>
              <a:t>I’ve not had an opportunity to contribute again to Django since then … sometimes life gets in the way.</a:t>
            </a:r>
          </a:p>
          <a:p>
            <a:endParaRPr lang="en-US" dirty="0">
              <a:solidFill>
                <a:schemeClr val="tx1"/>
              </a:solidFill>
            </a:endParaRPr>
          </a:p>
          <a:p>
            <a:r>
              <a:rPr lang="en-US" dirty="0">
                <a:solidFill>
                  <a:schemeClr val="tx1"/>
                </a:solidFill>
              </a:rPr>
              <a:t>But I have contributed to a couple of other open source projects</a:t>
            </a:r>
          </a:p>
          <a:p>
            <a:endParaRPr lang="en-US" dirty="0">
              <a:solidFill>
                <a:schemeClr val="tx1"/>
              </a:solidFill>
            </a:endParaRPr>
          </a:p>
          <a:p>
            <a:r>
              <a:rPr lang="en-US" dirty="0">
                <a:solidFill>
                  <a:schemeClr val="tx1"/>
                </a:solidFill>
              </a:rPr>
              <a:t>Django Packages</a:t>
            </a:r>
          </a:p>
          <a:p>
            <a:endParaRPr lang="en-US" dirty="0">
              <a:solidFill>
                <a:schemeClr val="tx1"/>
              </a:solidFill>
            </a:endParaRPr>
          </a:p>
          <a:p>
            <a:r>
              <a:rPr lang="en-US" dirty="0">
                <a:solidFill>
                  <a:schemeClr val="tx1"/>
                </a:solidFill>
              </a:rPr>
              <a:t>- Documentation improvements</a:t>
            </a:r>
          </a:p>
          <a:p>
            <a:r>
              <a:rPr lang="en-US" dirty="0">
                <a:solidFill>
                  <a:schemeClr val="tx1"/>
                </a:solidFill>
              </a:rPr>
              <a:t>- Code Reviews</a:t>
            </a:r>
          </a:p>
          <a:p>
            <a:endParaRPr lang="en-US" dirty="0">
              <a:solidFill>
                <a:schemeClr val="tx1"/>
              </a:solidFill>
            </a:endParaRPr>
          </a:p>
          <a:p>
            <a:r>
              <a:rPr lang="en-US" dirty="0">
                <a:solidFill>
                  <a:schemeClr val="tx1"/>
                </a:solidFill>
              </a:rPr>
              <a:t>Pelican Plugins</a:t>
            </a:r>
          </a:p>
          <a:p>
            <a:endParaRPr lang="en-US" dirty="0">
              <a:solidFill>
                <a:schemeClr val="tx1"/>
              </a:solidFill>
            </a:endParaRPr>
          </a:p>
          <a:p>
            <a:r>
              <a:rPr lang="en-US" dirty="0">
                <a:solidFill>
                  <a:schemeClr val="tx1"/>
                </a:solidFill>
              </a:rPr>
              <a:t>Pelican is a Python static site generator</a:t>
            </a:r>
          </a:p>
          <a:p>
            <a:endParaRPr lang="en-US" dirty="0">
              <a:solidFill>
                <a:schemeClr val="tx1"/>
              </a:solidFill>
            </a:endParaRPr>
          </a:p>
          <a:p>
            <a:r>
              <a:rPr lang="en-US" dirty="0">
                <a:solidFill>
                  <a:schemeClr val="tx1"/>
                </a:solidFill>
              </a:rPr>
              <a:t>- implementing a SQLite search of Pelican using </a:t>
            </a:r>
            <a:r>
              <a:rPr lang="en-US" dirty="0" err="1">
                <a:solidFill>
                  <a:schemeClr val="tx1"/>
                </a:solidFill>
              </a:rPr>
              <a:t>datasette</a:t>
            </a:r>
            <a:endParaRPr lang="en-US" dirty="0">
              <a:solidFill>
                <a:schemeClr val="tx1"/>
              </a:solidFill>
            </a:endParaRPr>
          </a:p>
          <a:p>
            <a:endParaRPr lang="en-US" dirty="0">
              <a:solidFill>
                <a:schemeClr val="tx1"/>
              </a:solidFill>
            </a:endParaRPr>
          </a:p>
          <a:p>
            <a:r>
              <a:rPr lang="en-US" b="0" i="0" dirty="0" err="1">
                <a:solidFill>
                  <a:srgbClr val="000000"/>
                </a:solidFill>
                <a:effectLst/>
                <a:latin typeface="Helvetica" pitchFamily="2" charset="0"/>
              </a:rPr>
              <a:t>Datasette</a:t>
            </a:r>
            <a:r>
              <a:rPr lang="en-US" b="0" i="0" dirty="0">
                <a:solidFill>
                  <a:srgbClr val="000000"/>
                </a:solidFill>
                <a:effectLst/>
                <a:latin typeface="Helvetica" pitchFamily="2" charset="0"/>
              </a:rPr>
              <a:t> is a tool for exploring and publishing data</a:t>
            </a:r>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121</a:t>
            </a:fld>
            <a:endParaRPr lang="en-US"/>
          </a:p>
        </p:txBody>
      </p:sp>
    </p:spTree>
    <p:extLst>
      <p:ext uri="{BB962C8B-B14F-4D97-AF65-F5344CB8AC3E}">
        <p14:creationId xmlns:p14="http://schemas.microsoft.com/office/powerpoint/2010/main" val="554733057"/>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Implemented Django at DOHC</a:t>
            </a:r>
          </a:p>
          <a:p>
            <a:endParaRPr lang="en-US" dirty="0">
              <a:solidFill>
                <a:schemeClr val="tx1"/>
              </a:solidFill>
            </a:endParaRPr>
          </a:p>
          <a:p>
            <a:r>
              <a:rPr lang="en-US" dirty="0">
                <a:solidFill>
                  <a:schemeClr val="tx1"/>
                </a:solidFill>
              </a:rPr>
              <a:t>- using the admin to manage ‘administrative’ tables </a:t>
            </a:r>
          </a:p>
          <a:p>
            <a:r>
              <a:rPr lang="en-US" dirty="0">
                <a:solidFill>
                  <a:schemeClr val="tx1"/>
                </a:solidFill>
              </a:rPr>
              <a:t>- using several MS SQL databases on a couple </a:t>
            </a:r>
            <a:r>
              <a:rPr lang="en-US">
                <a:solidFill>
                  <a:schemeClr val="tx1"/>
                </a:solidFill>
              </a:rPr>
              <a:t>of different servers</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122</a:t>
            </a:fld>
            <a:endParaRPr lang="en-US"/>
          </a:p>
        </p:txBody>
      </p:sp>
    </p:spTree>
    <p:extLst>
      <p:ext uri="{BB962C8B-B14F-4D97-AF65-F5344CB8AC3E}">
        <p14:creationId xmlns:p14="http://schemas.microsoft.com/office/powerpoint/2010/main" val="308489891"/>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123</a:t>
            </a:fld>
            <a:endParaRPr lang="en-US"/>
          </a:p>
        </p:txBody>
      </p:sp>
    </p:spTree>
    <p:extLst>
      <p:ext uri="{BB962C8B-B14F-4D97-AF65-F5344CB8AC3E}">
        <p14:creationId xmlns:p14="http://schemas.microsoft.com/office/powerpoint/2010/main" val="4201037110"/>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chemeClr val="tx1"/>
                </a:solidFill>
                <a:effectLst/>
                <a:latin typeface="Roboto" panose="020F0502020204030204" pitchFamily="34" charset="0"/>
              </a:rPr>
              <a:t>ACTION: Click and let the words come on the screen</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The ORM can seem big and scary</a:t>
            </a:r>
          </a:p>
        </p:txBody>
      </p:sp>
      <p:sp>
        <p:nvSpPr>
          <p:cNvPr id="4" name="Slide Number Placeholder 3"/>
          <p:cNvSpPr>
            <a:spLocks noGrp="1"/>
          </p:cNvSpPr>
          <p:nvPr>
            <p:ph type="sldNum" sz="quarter" idx="5"/>
          </p:nvPr>
        </p:nvSpPr>
        <p:spPr/>
        <p:txBody>
          <a:bodyPr/>
          <a:lstStyle/>
          <a:p>
            <a:fld id="{5B105CD6-096C-EA40-9B31-0FFB08AC29C0}" type="slidenum">
              <a:rPr lang="en-US" smtClean="0"/>
              <a:t>124</a:t>
            </a:fld>
            <a:endParaRPr lang="en-US"/>
          </a:p>
        </p:txBody>
      </p:sp>
    </p:spTree>
    <p:extLst>
      <p:ext uri="{BB962C8B-B14F-4D97-AF65-F5344CB8AC3E}">
        <p14:creationId xmlns:p14="http://schemas.microsoft.com/office/powerpoint/2010/main" val="2394935887"/>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chemeClr val="tx1"/>
                </a:solidFill>
                <a:effectLst/>
                <a:latin typeface="Roboto" panose="020F0502020204030204" pitchFamily="34" charset="0"/>
              </a:rPr>
              <a:t>ACTION: Click and let the words come on the screen</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The code for Django can seem big and scary</a:t>
            </a:r>
          </a:p>
        </p:txBody>
      </p:sp>
      <p:sp>
        <p:nvSpPr>
          <p:cNvPr id="4" name="Slide Number Placeholder 3"/>
          <p:cNvSpPr>
            <a:spLocks noGrp="1"/>
          </p:cNvSpPr>
          <p:nvPr>
            <p:ph type="sldNum" sz="quarter" idx="5"/>
          </p:nvPr>
        </p:nvSpPr>
        <p:spPr/>
        <p:txBody>
          <a:bodyPr/>
          <a:lstStyle/>
          <a:p>
            <a:fld id="{5B105CD6-096C-EA40-9B31-0FFB08AC29C0}" type="slidenum">
              <a:rPr lang="en-US" smtClean="0"/>
              <a:t>125</a:t>
            </a:fld>
            <a:endParaRPr lang="en-US"/>
          </a:p>
        </p:txBody>
      </p:sp>
    </p:spTree>
    <p:extLst>
      <p:ext uri="{BB962C8B-B14F-4D97-AF65-F5344CB8AC3E}">
        <p14:creationId xmlns:p14="http://schemas.microsoft.com/office/powerpoint/2010/main" val="1802219555"/>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chemeClr val="tx1"/>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126</a:t>
            </a:fld>
            <a:endParaRPr lang="en-US"/>
          </a:p>
        </p:txBody>
      </p:sp>
    </p:spTree>
    <p:extLst>
      <p:ext uri="{BB962C8B-B14F-4D97-AF65-F5344CB8AC3E}">
        <p14:creationId xmlns:p14="http://schemas.microsoft.com/office/powerpoint/2010/main" val="126258400"/>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127</a:t>
            </a:fld>
            <a:endParaRPr lang="en-US"/>
          </a:p>
        </p:txBody>
      </p:sp>
    </p:spTree>
    <p:extLst>
      <p:ext uri="{BB962C8B-B14F-4D97-AF65-F5344CB8AC3E}">
        <p14:creationId xmlns:p14="http://schemas.microsoft.com/office/powerpoint/2010/main" val="1063179337"/>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128</a:t>
            </a:fld>
            <a:endParaRPr lang="en-US"/>
          </a:p>
        </p:txBody>
      </p:sp>
    </p:spTree>
    <p:extLst>
      <p:ext uri="{BB962C8B-B14F-4D97-AF65-F5344CB8AC3E}">
        <p14:creationId xmlns:p14="http://schemas.microsoft.com/office/powerpoint/2010/main" val="2477408428"/>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999999"/>
                </a:solidFill>
                <a:effectLst/>
                <a:latin typeface="Roboto" panose="020F0502020204030204" pitchFamily="34" charset="0"/>
              </a:rPr>
              <a:t>ACTION: Slow Down Count to three</a:t>
            </a:r>
          </a:p>
        </p:txBody>
      </p:sp>
      <p:sp>
        <p:nvSpPr>
          <p:cNvPr id="4" name="Slide Number Placeholder 3"/>
          <p:cNvSpPr>
            <a:spLocks noGrp="1"/>
          </p:cNvSpPr>
          <p:nvPr>
            <p:ph type="sldNum" sz="quarter" idx="5"/>
          </p:nvPr>
        </p:nvSpPr>
        <p:spPr/>
        <p:txBody>
          <a:bodyPr/>
          <a:lstStyle/>
          <a:p>
            <a:fld id="{5B105CD6-096C-EA40-9B31-0FFB08AC29C0}" type="slidenum">
              <a:rPr lang="en-US" smtClean="0"/>
              <a:t>129</a:t>
            </a:fld>
            <a:endParaRPr lang="en-US"/>
          </a:p>
        </p:txBody>
      </p:sp>
    </p:spTree>
    <p:extLst>
      <p:ext uri="{BB962C8B-B14F-4D97-AF65-F5344CB8AC3E}">
        <p14:creationId xmlns:p14="http://schemas.microsoft.com/office/powerpoint/2010/main" val="18997146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And so, I added a comment to the ticket </a:t>
            </a:r>
          </a:p>
          <a:p>
            <a:endParaRPr lang="en-US" dirty="0">
              <a:solidFill>
                <a:schemeClr val="tx1"/>
              </a:solidFill>
            </a:endParaRPr>
          </a:p>
          <a:p>
            <a:pPr>
              <a:lnSpc>
                <a:spcPct val="150000"/>
              </a:lnSpc>
            </a:pPr>
            <a:r>
              <a:rPr lang="en-US" dirty="0"/>
              <a:t>In looking at the tests in </a:t>
            </a:r>
            <a:r>
              <a:rPr lang="en-US" dirty="0" err="1">
                <a:highlight>
                  <a:srgbClr val="D5D9DB"/>
                </a:highlight>
                <a:latin typeface="INCONSOLATA" panose="020B0609030003000000" pitchFamily="49" charset="0"/>
              </a:rPr>
              <a:t>raw_query</a:t>
            </a:r>
            <a:r>
              <a:rPr lang="en-US" dirty="0">
                <a:highlight>
                  <a:srgbClr val="D5D9DB"/>
                </a:highlight>
                <a:latin typeface="INCONSOLATA" panose="020B0609030003000000" pitchFamily="49" charset="0"/>
              </a:rPr>
              <a:t>\tests (ACTION: hit arrow)</a:t>
            </a:r>
            <a:r>
              <a:rPr lang="en-US" dirty="0"/>
              <a:t> </a:t>
            </a:r>
          </a:p>
          <a:p>
            <a:pPr>
              <a:lnSpc>
                <a:spcPct val="150000"/>
              </a:lnSpc>
            </a:pPr>
            <a:endParaRPr lang="en-US" dirty="0"/>
          </a:p>
          <a:p>
            <a:pPr>
              <a:lnSpc>
                <a:spcPct val="150000"/>
              </a:lnSpc>
            </a:pPr>
            <a:r>
              <a:rPr lang="en-US" dirty="0"/>
              <a:t>I see a few tests that already exist</a:t>
            </a:r>
            <a:r>
              <a:rPr lang="en-US" dirty="0">
                <a:highlight>
                  <a:srgbClr val="D5D9DB"/>
                </a:highlight>
                <a:latin typeface="INCONSOLATA" panose="020B0609030003000000" pitchFamily="49" charset="0"/>
              </a:rPr>
              <a:t> (ACTION: hit arrow)</a:t>
            </a:r>
            <a:endParaRPr lang="en-US" dirty="0"/>
          </a:p>
          <a:p>
            <a:pPr>
              <a:lnSpc>
                <a:spcPct val="150000"/>
              </a:lnSpc>
            </a:pPr>
            <a:endParaRPr lang="en-US" dirty="0"/>
          </a:p>
          <a:p>
            <a:pPr>
              <a:lnSpc>
                <a:spcPct val="150000"/>
              </a:lnSpc>
            </a:pPr>
            <a:r>
              <a:rPr lang="en-US" dirty="0"/>
              <a:t>These are already available </a:t>
            </a:r>
            <a:r>
              <a:rPr lang="en-US" dirty="0">
                <a:highlight>
                  <a:srgbClr val="D5D9DB"/>
                </a:highlight>
                <a:latin typeface="INCONSOLATA" panose="020B0609030003000000" pitchFamily="49" charset="0"/>
              </a:rPr>
              <a:t> (ACTION: hit arrow)</a:t>
            </a:r>
            <a:endParaRPr lang="en-US" dirty="0"/>
          </a:p>
          <a:p>
            <a:pPr>
              <a:lnSpc>
                <a:spcPct val="150000"/>
              </a:lnSpc>
            </a:pPr>
            <a:endParaRPr lang="en-US" dirty="0"/>
          </a:p>
          <a:p>
            <a:pPr>
              <a:lnSpc>
                <a:spcPct val="150000"/>
              </a:lnSpc>
            </a:pPr>
            <a:r>
              <a:rPr lang="en-US" dirty="0"/>
              <a:t>and </a:t>
            </a:r>
            <a:r>
              <a:rPr lang="en-US" b="1" dirty="0"/>
              <a:t>appear</a:t>
            </a:r>
            <a:r>
              <a:rPr lang="en-US" dirty="0"/>
              <a:t> to be testing the very thing that </a:t>
            </a:r>
            <a:r>
              <a:rPr lang="en-US" dirty="0">
                <a:highlight>
                  <a:srgbClr val="D5D9DB"/>
                </a:highlight>
                <a:latin typeface="INCONSOLATA" panose="020B0609030003000000" pitchFamily="49" charset="0"/>
              </a:rPr>
              <a:t> (ACTION: hit arrow)</a:t>
            </a:r>
            <a:endParaRPr lang="en-US" dirty="0"/>
          </a:p>
          <a:p>
            <a:pPr>
              <a:lnSpc>
                <a:spcPct val="150000"/>
              </a:lnSpc>
            </a:pPr>
            <a:endParaRPr lang="en-US" dirty="0"/>
          </a:p>
          <a:p>
            <a:pPr>
              <a:lnSpc>
                <a:spcPct val="150000"/>
              </a:lnSpc>
            </a:pPr>
            <a:r>
              <a:rPr lang="en-US" dirty="0"/>
              <a:t>the ticket is asking for.</a:t>
            </a:r>
            <a:r>
              <a:rPr lang="en-US" dirty="0">
                <a:highlight>
                  <a:srgbClr val="D5D9DB"/>
                </a:highlight>
                <a:latin typeface="INCONSOLATA" panose="020B0609030003000000" pitchFamily="49" charset="0"/>
              </a:rPr>
              <a:t> (ACTION: hit arrow)</a:t>
            </a:r>
            <a:endParaRPr lang="en-US" dirty="0"/>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13</a:t>
            </a:fld>
            <a:endParaRPr lang="en-US"/>
          </a:p>
        </p:txBody>
      </p:sp>
    </p:spTree>
    <p:extLst>
      <p:ext uri="{BB962C8B-B14F-4D97-AF65-F5344CB8AC3E}">
        <p14:creationId xmlns:p14="http://schemas.microsoft.com/office/powerpoint/2010/main" val="2878497348"/>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130</a:t>
            </a:fld>
            <a:endParaRPr lang="en-US"/>
          </a:p>
        </p:txBody>
      </p:sp>
    </p:spTree>
    <p:extLst>
      <p:ext uri="{BB962C8B-B14F-4D97-AF65-F5344CB8AC3E}">
        <p14:creationId xmlns:p14="http://schemas.microsoft.com/office/powerpoint/2010/main" val="3588741909"/>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chemeClr val="tx1"/>
                </a:solidFill>
                <a:effectLst/>
                <a:latin typeface="Roboto" panose="020F0502020204030204" pitchFamily="34" charset="0"/>
              </a:rPr>
              <a:t>So when you’re ready to go look for a ticket to work on</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Whether it’s </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ORM related or NOT,</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remember </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that there is an amazing community here </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that </a:t>
            </a:r>
            <a:r>
              <a:rPr lang="en-US" b="1" i="0" dirty="0">
                <a:solidFill>
                  <a:schemeClr val="tx1"/>
                </a:solidFill>
                <a:effectLst/>
                <a:latin typeface="Roboto" panose="020F0502020204030204" pitchFamily="34" charset="0"/>
              </a:rPr>
              <a:t>wants</a:t>
            </a:r>
            <a:r>
              <a:rPr lang="en-US" b="0" i="0" dirty="0">
                <a:solidFill>
                  <a:schemeClr val="tx1"/>
                </a:solidFill>
                <a:effectLst/>
                <a:latin typeface="Roboto" panose="020F0502020204030204" pitchFamily="34" charset="0"/>
              </a:rPr>
              <a:t> to see you succeed …</a:t>
            </a:r>
          </a:p>
        </p:txBody>
      </p:sp>
      <p:sp>
        <p:nvSpPr>
          <p:cNvPr id="4" name="Slide Number Placeholder 3"/>
          <p:cNvSpPr>
            <a:spLocks noGrp="1"/>
          </p:cNvSpPr>
          <p:nvPr>
            <p:ph type="sldNum" sz="quarter" idx="5"/>
          </p:nvPr>
        </p:nvSpPr>
        <p:spPr/>
        <p:txBody>
          <a:bodyPr/>
          <a:lstStyle/>
          <a:p>
            <a:fld id="{5B105CD6-096C-EA40-9B31-0FFB08AC29C0}" type="slidenum">
              <a:rPr lang="en-US" smtClean="0"/>
              <a:t>131</a:t>
            </a:fld>
            <a:endParaRPr lang="en-US"/>
          </a:p>
        </p:txBody>
      </p:sp>
    </p:spTree>
    <p:extLst>
      <p:ext uri="{BB962C8B-B14F-4D97-AF65-F5344CB8AC3E}">
        <p14:creationId xmlns:p14="http://schemas.microsoft.com/office/powerpoint/2010/main" val="1884065224"/>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chemeClr val="tx1"/>
                </a:solidFill>
                <a:effectLst/>
                <a:latin typeface="Roboto" panose="020F0502020204030204" pitchFamily="34" charset="0"/>
              </a:rPr>
              <a:t>and at the end of the day </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the code you’re going to </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look at, </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read, </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and write</a:t>
            </a:r>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132</a:t>
            </a:fld>
            <a:endParaRPr lang="en-US"/>
          </a:p>
        </p:txBody>
      </p:sp>
    </p:spTree>
    <p:extLst>
      <p:ext uri="{BB962C8B-B14F-4D97-AF65-F5344CB8AC3E}">
        <p14:creationId xmlns:p14="http://schemas.microsoft.com/office/powerpoint/2010/main" val="1298855396"/>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133</a:t>
            </a:fld>
            <a:endParaRPr lang="en-US"/>
          </a:p>
        </p:txBody>
      </p:sp>
    </p:spTree>
    <p:extLst>
      <p:ext uri="{BB962C8B-B14F-4D97-AF65-F5344CB8AC3E}">
        <p14:creationId xmlns:p14="http://schemas.microsoft.com/office/powerpoint/2010/main" val="3165730178"/>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Roboto" panose="020F0502020204030204" pitchFamily="34" charset="0"/>
              </a:rPr>
              <a:t>So just keep that in mind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solidFill>
              <a:effectLst/>
              <a:latin typeface="Roboto"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Roboto" panose="020F0502020204030204" pitchFamily="34" charset="0"/>
              </a:rPr>
              <a:t>when you’re ready to dive in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solidFill>
              <a:effectLst/>
              <a:latin typeface="Roboto"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Roboto" panose="020F0502020204030204" pitchFamily="34" charset="0"/>
              </a:rPr>
              <a:t>to one of the currently &lt;&gt; open tickets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solidFill>
              <a:effectLst/>
              <a:latin typeface="Roboto"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effectLst/>
                <a:latin typeface="Helvetica" pitchFamily="2" charset="0"/>
              </a:rPr>
              <a:t>https://</a:t>
            </a:r>
            <a:r>
              <a:rPr lang="en-US" dirty="0" err="1">
                <a:solidFill>
                  <a:schemeClr val="tx1"/>
                </a:solidFill>
                <a:effectLst/>
                <a:latin typeface="Helvetica" pitchFamily="2" charset="0"/>
              </a:rPr>
              <a:t>code.djangoproject.com</a:t>
            </a:r>
            <a:r>
              <a:rPr lang="en-US" dirty="0">
                <a:solidFill>
                  <a:schemeClr val="tx1"/>
                </a:solidFill>
                <a:effectLst/>
                <a:latin typeface="Helvetica" pitchFamily="2" charset="0"/>
              </a:rPr>
              <a:t>/</a:t>
            </a:r>
            <a:r>
              <a:rPr lang="en-US" dirty="0" err="1">
                <a:solidFill>
                  <a:schemeClr val="tx1"/>
                </a:solidFill>
                <a:effectLst/>
                <a:latin typeface="Helvetica" pitchFamily="2" charset="0"/>
              </a:rPr>
              <a:t>query?owner</a:t>
            </a:r>
            <a:r>
              <a:rPr lang="en-US" dirty="0">
                <a:solidFill>
                  <a:schemeClr val="tx1"/>
                </a:solidFill>
                <a:effectLst/>
                <a:latin typeface="Helvetica" pitchFamily="2" charset="0"/>
              </a:rPr>
              <a:t>=~</a:t>
            </a:r>
            <a:r>
              <a:rPr lang="en-US" dirty="0" err="1">
                <a:solidFill>
                  <a:schemeClr val="tx1"/>
                </a:solidFill>
                <a:effectLst/>
                <a:latin typeface="Helvetica" pitchFamily="2" charset="0"/>
              </a:rPr>
              <a:t>nobody&amp;status</a:t>
            </a:r>
            <a:r>
              <a:rPr lang="en-US" dirty="0">
                <a:solidFill>
                  <a:schemeClr val="tx1"/>
                </a:solidFill>
                <a:effectLst/>
                <a:latin typeface="Helvetica" pitchFamily="2" charset="0"/>
              </a:rPr>
              <a:t>=</a:t>
            </a:r>
            <a:r>
              <a:rPr lang="en-US" dirty="0" err="1">
                <a:solidFill>
                  <a:schemeClr val="tx1"/>
                </a:solidFill>
                <a:effectLst/>
                <a:latin typeface="Helvetica" pitchFamily="2" charset="0"/>
              </a:rPr>
              <a:t>assigned&amp;status</a:t>
            </a:r>
            <a:r>
              <a:rPr lang="en-US" dirty="0">
                <a:solidFill>
                  <a:schemeClr val="tx1"/>
                </a:solidFill>
                <a:effectLst/>
                <a:latin typeface="Helvetica" pitchFamily="2" charset="0"/>
              </a:rPr>
              <a:t>=</a:t>
            </a:r>
            <a:r>
              <a:rPr lang="en-US" dirty="0" err="1">
                <a:solidFill>
                  <a:schemeClr val="tx1"/>
                </a:solidFill>
                <a:effectLst/>
                <a:latin typeface="Helvetica" pitchFamily="2" charset="0"/>
              </a:rPr>
              <a:t>new&amp;col</a:t>
            </a:r>
            <a:r>
              <a:rPr lang="en-US" dirty="0">
                <a:solidFill>
                  <a:schemeClr val="tx1"/>
                </a:solidFill>
                <a:effectLst/>
                <a:latin typeface="Helvetica" pitchFamily="2" charset="0"/>
              </a:rPr>
              <a:t>=</a:t>
            </a:r>
            <a:r>
              <a:rPr lang="en-US" dirty="0" err="1">
                <a:solidFill>
                  <a:schemeClr val="tx1"/>
                </a:solidFill>
                <a:effectLst/>
                <a:latin typeface="Helvetica" pitchFamily="2" charset="0"/>
              </a:rPr>
              <a:t>id&amp;col</a:t>
            </a:r>
            <a:r>
              <a:rPr lang="en-US" dirty="0">
                <a:solidFill>
                  <a:schemeClr val="tx1"/>
                </a:solidFill>
                <a:effectLst/>
                <a:latin typeface="Helvetica" pitchFamily="2" charset="0"/>
              </a:rPr>
              <a:t>=</a:t>
            </a:r>
            <a:r>
              <a:rPr lang="en-US" dirty="0" err="1">
                <a:solidFill>
                  <a:schemeClr val="tx1"/>
                </a:solidFill>
                <a:effectLst/>
                <a:latin typeface="Helvetica" pitchFamily="2" charset="0"/>
              </a:rPr>
              <a:t>summary&amp;col</a:t>
            </a:r>
            <a:r>
              <a:rPr lang="en-US" dirty="0">
                <a:solidFill>
                  <a:schemeClr val="tx1"/>
                </a:solidFill>
                <a:effectLst/>
                <a:latin typeface="Helvetica" pitchFamily="2" charset="0"/>
              </a:rPr>
              <a:t>=</a:t>
            </a:r>
            <a:r>
              <a:rPr lang="en-US" dirty="0" err="1">
                <a:solidFill>
                  <a:schemeClr val="tx1"/>
                </a:solidFill>
                <a:effectLst/>
                <a:latin typeface="Helvetica" pitchFamily="2" charset="0"/>
              </a:rPr>
              <a:t>status&amp;col</a:t>
            </a:r>
            <a:r>
              <a:rPr lang="en-US" dirty="0">
                <a:solidFill>
                  <a:schemeClr val="tx1"/>
                </a:solidFill>
                <a:effectLst/>
                <a:latin typeface="Helvetica" pitchFamily="2" charset="0"/>
              </a:rPr>
              <a:t>=</a:t>
            </a:r>
            <a:r>
              <a:rPr lang="en-US" dirty="0" err="1">
                <a:solidFill>
                  <a:schemeClr val="tx1"/>
                </a:solidFill>
                <a:effectLst/>
                <a:latin typeface="Helvetica" pitchFamily="2" charset="0"/>
              </a:rPr>
              <a:t>owner&amp;col</a:t>
            </a:r>
            <a:r>
              <a:rPr lang="en-US" dirty="0">
                <a:solidFill>
                  <a:schemeClr val="tx1"/>
                </a:solidFill>
                <a:effectLst/>
                <a:latin typeface="Helvetica" pitchFamily="2" charset="0"/>
              </a:rPr>
              <a:t>=</a:t>
            </a:r>
            <a:r>
              <a:rPr lang="en-US" dirty="0" err="1">
                <a:solidFill>
                  <a:schemeClr val="tx1"/>
                </a:solidFill>
                <a:effectLst/>
                <a:latin typeface="Helvetica" pitchFamily="2" charset="0"/>
              </a:rPr>
              <a:t>type&amp;col</a:t>
            </a:r>
            <a:r>
              <a:rPr lang="en-US" dirty="0">
                <a:solidFill>
                  <a:schemeClr val="tx1"/>
                </a:solidFill>
                <a:effectLst/>
                <a:latin typeface="Helvetica" pitchFamily="2" charset="0"/>
              </a:rPr>
              <a:t>=</a:t>
            </a:r>
            <a:r>
              <a:rPr lang="en-US" dirty="0" err="1">
                <a:solidFill>
                  <a:schemeClr val="tx1"/>
                </a:solidFill>
                <a:effectLst/>
                <a:latin typeface="Helvetica" pitchFamily="2" charset="0"/>
              </a:rPr>
              <a:t>component&amp;col</a:t>
            </a:r>
            <a:r>
              <a:rPr lang="en-US" dirty="0">
                <a:solidFill>
                  <a:schemeClr val="tx1"/>
                </a:solidFill>
                <a:effectLst/>
                <a:latin typeface="Helvetica" pitchFamily="2" charset="0"/>
              </a:rPr>
              <a:t>=</a:t>
            </a:r>
            <a:r>
              <a:rPr lang="en-US" dirty="0" err="1">
                <a:solidFill>
                  <a:schemeClr val="tx1"/>
                </a:solidFill>
                <a:effectLst/>
                <a:latin typeface="Helvetica" pitchFamily="2" charset="0"/>
              </a:rPr>
              <a:t>version&amp;desc</a:t>
            </a:r>
            <a:r>
              <a:rPr lang="en-US" dirty="0">
                <a:solidFill>
                  <a:schemeClr val="tx1"/>
                </a:solidFill>
                <a:effectLst/>
                <a:latin typeface="Helvetica" pitchFamily="2" charset="0"/>
              </a:rPr>
              <a:t>=1&amp;order=id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134</a:t>
            </a:fld>
            <a:endParaRPr lang="en-US"/>
          </a:p>
        </p:txBody>
      </p:sp>
    </p:spTree>
    <p:extLst>
      <p:ext uri="{BB962C8B-B14F-4D97-AF65-F5344CB8AC3E}">
        <p14:creationId xmlns:p14="http://schemas.microsoft.com/office/powerpoint/2010/main" val="2364907659"/>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chemeClr val="tx1"/>
                </a:solidFill>
                <a:effectLst/>
                <a:latin typeface="Roboto" panose="020F0502020204030204" pitchFamily="34" charset="0"/>
              </a:rPr>
              <a:t>And because this is Django, </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there is great documentation </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on how to triage tickets </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and work through them</a:t>
            </a:r>
          </a:p>
        </p:txBody>
      </p:sp>
      <p:sp>
        <p:nvSpPr>
          <p:cNvPr id="4" name="Slide Number Placeholder 3"/>
          <p:cNvSpPr>
            <a:spLocks noGrp="1"/>
          </p:cNvSpPr>
          <p:nvPr>
            <p:ph type="sldNum" sz="quarter" idx="5"/>
          </p:nvPr>
        </p:nvSpPr>
        <p:spPr/>
        <p:txBody>
          <a:bodyPr/>
          <a:lstStyle/>
          <a:p>
            <a:fld id="{5B105CD6-096C-EA40-9B31-0FFB08AC29C0}" type="slidenum">
              <a:rPr lang="en-US" smtClean="0"/>
              <a:t>135</a:t>
            </a:fld>
            <a:endParaRPr lang="en-US"/>
          </a:p>
        </p:txBody>
      </p:sp>
    </p:spTree>
    <p:extLst>
      <p:ext uri="{BB962C8B-B14F-4D97-AF65-F5344CB8AC3E}">
        <p14:creationId xmlns:p14="http://schemas.microsoft.com/office/powerpoint/2010/main" val="1912175934"/>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Back to Mt Whitney</a:t>
            </a:r>
          </a:p>
          <a:p>
            <a:endParaRPr lang="en-US" dirty="0">
              <a:solidFill>
                <a:schemeClr val="tx1"/>
              </a:solidFill>
            </a:endParaRPr>
          </a:p>
          <a:p>
            <a:r>
              <a:rPr lang="en-US" dirty="0">
                <a:solidFill>
                  <a:schemeClr val="tx1"/>
                </a:solidFill>
              </a:rPr>
              <a:t>As I said before, I was **only** three miles from the summit, but I just wasn’t feeling **it**. </a:t>
            </a:r>
          </a:p>
          <a:p>
            <a:endParaRPr lang="en-US" dirty="0">
              <a:solidFill>
                <a:schemeClr val="tx1"/>
              </a:solidFill>
            </a:endParaRPr>
          </a:p>
          <a:p>
            <a:r>
              <a:rPr lang="en-US" dirty="0">
                <a:solidFill>
                  <a:schemeClr val="tx1"/>
                </a:solidFill>
              </a:rPr>
              <a:t>My fellow hikers didn’t discourage me from continuing, but they didn’t really encourage me either. </a:t>
            </a:r>
          </a:p>
          <a:p>
            <a:endParaRPr lang="en-US" dirty="0">
              <a:solidFill>
                <a:schemeClr val="tx1"/>
              </a:solidFill>
            </a:endParaRPr>
          </a:p>
          <a:p>
            <a:r>
              <a:rPr lang="en-US" dirty="0">
                <a:solidFill>
                  <a:schemeClr val="tx1"/>
                </a:solidFill>
              </a:rPr>
              <a:t>I didn’t make it to the summit that day and it’s been a regret ever since. </a:t>
            </a:r>
          </a:p>
          <a:p>
            <a:endParaRPr lang="en-US" dirty="0">
              <a:solidFill>
                <a:schemeClr val="tx1"/>
              </a:solidFill>
            </a:endParaRPr>
          </a:p>
          <a:p>
            <a:r>
              <a:rPr lang="en-US" dirty="0">
                <a:solidFill>
                  <a:schemeClr val="tx1"/>
                </a:solidFill>
              </a:rPr>
              <a:t>I’ve not attempted another big hike like that</a:t>
            </a:r>
          </a:p>
          <a:p>
            <a:endParaRPr lang="en-US" dirty="0">
              <a:solidFill>
                <a:schemeClr val="tx1"/>
              </a:solidFill>
            </a:endParaRPr>
          </a:p>
          <a:p>
            <a:r>
              <a:rPr lang="en-US" dirty="0">
                <a:solidFill>
                  <a:schemeClr val="tx1"/>
                </a:solidFill>
              </a:rPr>
              <a:t>But why am I telling this story? What does this have to do with fixing a bug in the Django ORM. </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136</a:t>
            </a:fld>
            <a:endParaRPr lang="en-US"/>
          </a:p>
        </p:txBody>
      </p:sp>
    </p:spTree>
    <p:extLst>
      <p:ext uri="{BB962C8B-B14F-4D97-AF65-F5344CB8AC3E}">
        <p14:creationId xmlns:p14="http://schemas.microsoft.com/office/powerpoint/2010/main" val="4163963100"/>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When the bug wasn’t resolved I had an option to ignore it … to give up like I did that day at Trail Crest on Mt Whitney</a:t>
            </a:r>
          </a:p>
          <a:p>
            <a:endParaRPr lang="en-US" dirty="0">
              <a:solidFill>
                <a:schemeClr val="tx1"/>
              </a:solidFill>
            </a:endParaRPr>
          </a:p>
          <a:p>
            <a:r>
              <a:rPr lang="en-US" dirty="0">
                <a:solidFill>
                  <a:schemeClr val="tx1"/>
                </a:solidFill>
              </a:rPr>
              <a:t>I could have NOT gone to the “summit” of fixing the BUG</a:t>
            </a:r>
          </a:p>
        </p:txBody>
      </p:sp>
      <p:sp>
        <p:nvSpPr>
          <p:cNvPr id="4" name="Slide Number Placeholder 3"/>
          <p:cNvSpPr>
            <a:spLocks noGrp="1"/>
          </p:cNvSpPr>
          <p:nvPr>
            <p:ph type="sldNum" sz="quarter" idx="5"/>
          </p:nvPr>
        </p:nvSpPr>
        <p:spPr/>
        <p:txBody>
          <a:bodyPr/>
          <a:lstStyle/>
          <a:p>
            <a:fld id="{5B105CD6-096C-EA40-9B31-0FFB08AC29C0}" type="slidenum">
              <a:rPr lang="en-US" smtClean="0"/>
              <a:t>137</a:t>
            </a:fld>
            <a:endParaRPr lang="en-US"/>
          </a:p>
        </p:txBody>
      </p:sp>
    </p:spTree>
    <p:extLst>
      <p:ext uri="{BB962C8B-B14F-4D97-AF65-F5344CB8AC3E}">
        <p14:creationId xmlns:p14="http://schemas.microsoft.com/office/powerpoint/2010/main" val="3384580928"/>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But the community helped me to work through it. </a:t>
            </a:r>
          </a:p>
          <a:p>
            <a:endParaRPr lang="en-US" dirty="0">
              <a:solidFill>
                <a:schemeClr val="tx1"/>
              </a:solidFill>
            </a:endParaRPr>
          </a:p>
          <a:p>
            <a:r>
              <a:rPr lang="en-US" dirty="0">
                <a:solidFill>
                  <a:schemeClr val="tx1"/>
                </a:solidFill>
              </a:rPr>
              <a:t>The solution that was ultimately submitted </a:t>
            </a:r>
          </a:p>
          <a:p>
            <a:endParaRPr lang="en-US" dirty="0">
              <a:solidFill>
                <a:schemeClr val="tx1"/>
              </a:solidFill>
            </a:endParaRPr>
          </a:p>
          <a:p>
            <a:r>
              <a:rPr lang="en-US" dirty="0">
                <a:solidFill>
                  <a:schemeClr val="tx1"/>
                </a:solidFill>
              </a:rPr>
              <a:t>and merged wasn’t just mine, it was through the hard work of several people. </a:t>
            </a:r>
          </a:p>
          <a:p>
            <a:endParaRPr lang="en-US" dirty="0">
              <a:solidFill>
                <a:schemeClr val="tx1"/>
              </a:solidFill>
            </a:endParaRPr>
          </a:p>
          <a:p>
            <a:r>
              <a:rPr lang="en-US" dirty="0">
                <a:solidFill>
                  <a:schemeClr val="tx1"/>
                </a:solidFill>
              </a:rPr>
              <a:t>This community wants you to succeed. They want you to learn. </a:t>
            </a:r>
          </a:p>
        </p:txBody>
      </p:sp>
      <p:sp>
        <p:nvSpPr>
          <p:cNvPr id="4" name="Slide Number Placeholder 3"/>
          <p:cNvSpPr>
            <a:spLocks noGrp="1"/>
          </p:cNvSpPr>
          <p:nvPr>
            <p:ph type="sldNum" sz="quarter" idx="5"/>
          </p:nvPr>
        </p:nvSpPr>
        <p:spPr/>
        <p:txBody>
          <a:bodyPr/>
          <a:lstStyle/>
          <a:p>
            <a:fld id="{5B105CD6-096C-EA40-9B31-0FFB08AC29C0}" type="slidenum">
              <a:rPr lang="en-US" smtClean="0"/>
              <a:t>138</a:t>
            </a:fld>
            <a:endParaRPr lang="en-US"/>
          </a:p>
        </p:txBody>
      </p:sp>
    </p:spTree>
    <p:extLst>
      <p:ext uri="{BB962C8B-B14F-4D97-AF65-F5344CB8AC3E}">
        <p14:creationId xmlns:p14="http://schemas.microsoft.com/office/powerpoint/2010/main" val="4137473781"/>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ACTION: Slow Down Count to three</a:t>
            </a:r>
          </a:p>
          <a:p>
            <a:endParaRPr lang="en-US" dirty="0">
              <a:solidFill>
                <a:schemeClr val="tx1"/>
              </a:solidFill>
            </a:endParaRPr>
          </a:p>
          <a:p>
            <a:r>
              <a:rPr lang="en-US" dirty="0">
                <a:solidFill>
                  <a:schemeClr val="tx1"/>
                </a:solidFill>
              </a:rPr>
              <a:t>If this community had been up there with me that day, </a:t>
            </a:r>
          </a:p>
          <a:p>
            <a:endParaRPr lang="en-US" dirty="0">
              <a:solidFill>
                <a:schemeClr val="tx1"/>
              </a:solidFill>
            </a:endParaRPr>
          </a:p>
          <a:p>
            <a:r>
              <a:rPr lang="en-US" dirty="0">
                <a:solidFill>
                  <a:schemeClr val="tx1"/>
                </a:solidFill>
              </a:rPr>
              <a:t>I’m 100% sure </a:t>
            </a:r>
          </a:p>
          <a:p>
            <a:endParaRPr lang="en-US" dirty="0">
              <a:solidFill>
                <a:schemeClr val="tx1"/>
              </a:solidFill>
            </a:endParaRPr>
          </a:p>
          <a:p>
            <a:r>
              <a:rPr lang="en-US" dirty="0">
                <a:solidFill>
                  <a:schemeClr val="tx1"/>
                </a:solidFill>
              </a:rPr>
              <a:t>that I would have made it to the summit </a:t>
            </a:r>
          </a:p>
          <a:p>
            <a:endParaRPr lang="en-US" dirty="0">
              <a:solidFill>
                <a:schemeClr val="tx1"/>
              </a:solidFill>
            </a:endParaRPr>
          </a:p>
          <a:p>
            <a:r>
              <a:rPr lang="en-US" dirty="0">
                <a:solidFill>
                  <a:schemeClr val="tx1"/>
                </a:solidFill>
              </a:rPr>
              <a:t>because of the encouragement that is provided </a:t>
            </a:r>
          </a:p>
          <a:p>
            <a:endParaRPr lang="en-US" dirty="0">
              <a:solidFill>
                <a:schemeClr val="tx1"/>
              </a:solidFill>
            </a:endParaRPr>
          </a:p>
          <a:p>
            <a:r>
              <a:rPr lang="en-US" dirty="0">
                <a:solidFill>
                  <a:schemeClr val="tx1"/>
                </a:solidFill>
              </a:rPr>
              <a:t>and the determination to want **you** to succeed </a:t>
            </a:r>
          </a:p>
        </p:txBody>
      </p:sp>
      <p:sp>
        <p:nvSpPr>
          <p:cNvPr id="4" name="Slide Number Placeholder 3"/>
          <p:cNvSpPr>
            <a:spLocks noGrp="1"/>
          </p:cNvSpPr>
          <p:nvPr>
            <p:ph type="sldNum" sz="quarter" idx="5"/>
          </p:nvPr>
        </p:nvSpPr>
        <p:spPr/>
        <p:txBody>
          <a:bodyPr/>
          <a:lstStyle/>
          <a:p>
            <a:fld id="{5B105CD6-096C-EA40-9B31-0FFB08AC29C0}" type="slidenum">
              <a:rPr lang="en-US" smtClean="0"/>
              <a:t>139</a:t>
            </a:fld>
            <a:endParaRPr lang="en-US"/>
          </a:p>
        </p:txBody>
      </p:sp>
    </p:spTree>
    <p:extLst>
      <p:ext uri="{BB962C8B-B14F-4D97-AF65-F5344CB8AC3E}">
        <p14:creationId xmlns:p14="http://schemas.microsoft.com/office/powerpoint/2010/main" val="22366067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569CD6"/>
                </a:solidFill>
                <a:effectLst/>
                <a:latin typeface="Inconsolata NF Regular" pitchFamily="49" charset="77"/>
              </a:rPr>
              <a:t>And I marked the Ticket as Done!</a:t>
            </a:r>
            <a:endParaRPr lang="en-US" b="0" dirty="0">
              <a:solidFill>
                <a:srgbClr val="CCCCCC"/>
              </a:solidFill>
              <a:effectLst/>
              <a:latin typeface="Inconsolata NF Regular" pitchFamily="49" charset="77"/>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14</a:t>
            </a:fld>
            <a:endParaRPr lang="en-US"/>
          </a:p>
        </p:txBody>
      </p:sp>
    </p:spTree>
    <p:extLst>
      <p:ext uri="{BB962C8B-B14F-4D97-AF65-F5344CB8AC3E}">
        <p14:creationId xmlns:p14="http://schemas.microsoft.com/office/powerpoint/2010/main" val="661108254"/>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140</a:t>
            </a:fld>
            <a:endParaRPr lang="en-US"/>
          </a:p>
        </p:txBody>
      </p:sp>
    </p:spTree>
    <p:extLst>
      <p:ext uri="{BB962C8B-B14F-4D97-AF65-F5344CB8AC3E}">
        <p14:creationId xmlns:p14="http://schemas.microsoft.com/office/powerpoint/2010/main" val="3637669686"/>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141</a:t>
            </a:fld>
            <a:endParaRPr lang="en-US"/>
          </a:p>
        </p:txBody>
      </p:sp>
    </p:spTree>
    <p:extLst>
      <p:ext uri="{BB962C8B-B14F-4D97-AF65-F5344CB8AC3E}">
        <p14:creationId xmlns:p14="http://schemas.microsoft.com/office/powerpoint/2010/main" val="1373444273"/>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chemeClr val="tx1"/>
                </a:solidFill>
                <a:effectLst/>
                <a:latin typeface="Roboto" panose="020F0502020204030204" pitchFamily="34" charset="0"/>
              </a:rPr>
              <a:t>And there’s a great community to support you and wants to see you succeed and learn</a:t>
            </a:r>
          </a:p>
        </p:txBody>
      </p:sp>
      <p:sp>
        <p:nvSpPr>
          <p:cNvPr id="4" name="Slide Number Placeholder 3"/>
          <p:cNvSpPr>
            <a:spLocks noGrp="1"/>
          </p:cNvSpPr>
          <p:nvPr>
            <p:ph type="sldNum" sz="quarter" idx="5"/>
          </p:nvPr>
        </p:nvSpPr>
        <p:spPr/>
        <p:txBody>
          <a:bodyPr/>
          <a:lstStyle/>
          <a:p>
            <a:fld id="{5B105CD6-096C-EA40-9B31-0FFB08AC29C0}" type="slidenum">
              <a:rPr lang="en-US" smtClean="0"/>
              <a:t>142</a:t>
            </a:fld>
            <a:endParaRPr lang="en-US"/>
          </a:p>
        </p:txBody>
      </p:sp>
    </p:spTree>
    <p:extLst>
      <p:ext uri="{BB962C8B-B14F-4D97-AF65-F5344CB8AC3E}">
        <p14:creationId xmlns:p14="http://schemas.microsoft.com/office/powerpoint/2010/main" val="4179666568"/>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This year, there will be both </a:t>
            </a:r>
          </a:p>
          <a:p>
            <a:endParaRPr lang="en-US" dirty="0">
              <a:solidFill>
                <a:schemeClr val="tx1"/>
              </a:solidFill>
            </a:endParaRPr>
          </a:p>
          <a:p>
            <a:r>
              <a:rPr lang="en-US" dirty="0">
                <a:solidFill>
                  <a:schemeClr val="tx1"/>
                </a:solidFill>
              </a:rPr>
              <a:t>Development Sprints and </a:t>
            </a:r>
          </a:p>
          <a:p>
            <a:endParaRPr lang="en-US" dirty="0">
              <a:solidFill>
                <a:schemeClr val="tx1"/>
              </a:solidFill>
            </a:endParaRPr>
          </a:p>
          <a:p>
            <a:r>
              <a:rPr lang="en-US" dirty="0">
                <a:solidFill>
                  <a:schemeClr val="tx1"/>
                </a:solidFill>
              </a:rPr>
              <a:t>Contribution Sprints. </a:t>
            </a:r>
          </a:p>
          <a:p>
            <a:endParaRPr lang="en-US" dirty="0">
              <a:solidFill>
                <a:schemeClr val="tx1"/>
              </a:solidFill>
            </a:endParaRPr>
          </a:p>
          <a:p>
            <a:r>
              <a:rPr lang="en-US" dirty="0">
                <a:solidFill>
                  <a:schemeClr val="tx1"/>
                </a:solidFill>
              </a:rPr>
              <a:t>If you’re looking to get involved, this is a great opportunity to do so and I highly encourage you all to go. </a:t>
            </a:r>
          </a:p>
          <a:p>
            <a:endParaRPr lang="en-US" dirty="0">
              <a:solidFill>
                <a:schemeClr val="tx1"/>
              </a:solidFill>
            </a:endParaRPr>
          </a:p>
          <a:p>
            <a:r>
              <a:rPr lang="en-US" dirty="0">
                <a:solidFill>
                  <a:schemeClr val="tx1"/>
                </a:solidFill>
              </a:rPr>
              <a:t>Hope to see you there</a:t>
            </a:r>
          </a:p>
        </p:txBody>
      </p:sp>
      <p:sp>
        <p:nvSpPr>
          <p:cNvPr id="4" name="Slide Number Placeholder 3"/>
          <p:cNvSpPr>
            <a:spLocks noGrp="1"/>
          </p:cNvSpPr>
          <p:nvPr>
            <p:ph type="sldNum" sz="quarter" idx="5"/>
          </p:nvPr>
        </p:nvSpPr>
        <p:spPr/>
        <p:txBody>
          <a:bodyPr/>
          <a:lstStyle/>
          <a:p>
            <a:fld id="{5B105CD6-096C-EA40-9B31-0FFB08AC29C0}" type="slidenum">
              <a:rPr lang="en-US" smtClean="0"/>
              <a:t>143</a:t>
            </a:fld>
            <a:endParaRPr lang="en-US"/>
          </a:p>
        </p:txBody>
      </p:sp>
    </p:spTree>
    <p:extLst>
      <p:ext uri="{BB962C8B-B14F-4D97-AF65-F5344CB8AC3E}">
        <p14:creationId xmlns:p14="http://schemas.microsoft.com/office/powerpoint/2010/main" val="4242650462"/>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I’d like to Thank a few people that helped me with this presentation. Without their help this presentation wouldn’t be what it is</a:t>
            </a:r>
          </a:p>
          <a:p>
            <a:endParaRPr lang="en-US" dirty="0">
              <a:solidFill>
                <a:schemeClr val="tx1"/>
              </a:solidFill>
            </a:endParaRPr>
          </a:p>
          <a:p>
            <a:r>
              <a:rPr lang="en-US" dirty="0">
                <a:solidFill>
                  <a:schemeClr val="tx1"/>
                </a:solidFill>
              </a:rPr>
              <a:t>Don’t read the names, just hit the button</a:t>
            </a:r>
          </a:p>
        </p:txBody>
      </p:sp>
      <p:sp>
        <p:nvSpPr>
          <p:cNvPr id="4" name="Slide Number Placeholder 3"/>
          <p:cNvSpPr>
            <a:spLocks noGrp="1"/>
          </p:cNvSpPr>
          <p:nvPr>
            <p:ph type="sldNum" sz="quarter" idx="5"/>
          </p:nvPr>
        </p:nvSpPr>
        <p:spPr/>
        <p:txBody>
          <a:bodyPr/>
          <a:lstStyle/>
          <a:p>
            <a:fld id="{5B105CD6-096C-EA40-9B31-0FFB08AC29C0}" type="slidenum">
              <a:rPr lang="en-US" smtClean="0"/>
              <a:t>144</a:t>
            </a:fld>
            <a:endParaRPr lang="en-US"/>
          </a:p>
        </p:txBody>
      </p:sp>
    </p:spTree>
    <p:extLst>
      <p:ext uri="{BB962C8B-B14F-4D97-AF65-F5344CB8AC3E}">
        <p14:creationId xmlns:p14="http://schemas.microsoft.com/office/powerpoint/2010/main" val="1980864158"/>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145</a:t>
            </a:fld>
            <a:endParaRPr lang="en-US"/>
          </a:p>
        </p:txBody>
      </p:sp>
    </p:spTree>
    <p:extLst>
      <p:ext uri="{BB962C8B-B14F-4D97-AF65-F5344CB8AC3E}">
        <p14:creationId xmlns:p14="http://schemas.microsoft.com/office/powerpoint/2010/main" val="2189893757"/>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146</a:t>
            </a:fld>
            <a:endParaRPr lang="en-US"/>
          </a:p>
        </p:txBody>
      </p:sp>
    </p:spTree>
    <p:extLst>
      <p:ext uri="{BB962C8B-B14F-4D97-AF65-F5344CB8AC3E}">
        <p14:creationId xmlns:p14="http://schemas.microsoft.com/office/powerpoint/2010/main" val="3849308370"/>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147</a:t>
            </a:fld>
            <a:endParaRPr lang="en-US"/>
          </a:p>
        </p:txBody>
      </p:sp>
    </p:spTree>
    <p:extLst>
      <p:ext uri="{BB962C8B-B14F-4D97-AF65-F5344CB8AC3E}">
        <p14:creationId xmlns:p14="http://schemas.microsoft.com/office/powerpoint/2010/main" val="29554594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Later that day a comment was added to the issue thanking me for working on the ticket … from the original reporter for the ticket Matias </a:t>
            </a:r>
            <a:r>
              <a:rPr lang="en-US" dirty="0" err="1">
                <a:solidFill>
                  <a:schemeClr val="tx1"/>
                </a:solidFill>
              </a:rPr>
              <a:t>Surdi</a:t>
            </a:r>
            <a:endParaRPr lang="en-US" dirty="0">
              <a:solidFill>
                <a:schemeClr val="tx1"/>
              </a:solidFill>
            </a:endParaRP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15</a:t>
            </a:fld>
            <a:endParaRPr lang="en-US"/>
          </a:p>
        </p:txBody>
      </p:sp>
    </p:spTree>
    <p:extLst>
      <p:ext uri="{BB962C8B-B14F-4D97-AF65-F5344CB8AC3E}">
        <p14:creationId xmlns:p14="http://schemas.microsoft.com/office/powerpoint/2010/main" val="38133460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I was so excited that I let the world know about it on Twitter / X</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 closed a ticket while at DjangoConUS2022 sprints with Simon Charette</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ACTION: take a sip of water</a:t>
            </a:r>
          </a:p>
        </p:txBody>
      </p:sp>
      <p:sp>
        <p:nvSpPr>
          <p:cNvPr id="4" name="Slide Number Placeholder 3"/>
          <p:cNvSpPr>
            <a:spLocks noGrp="1"/>
          </p:cNvSpPr>
          <p:nvPr>
            <p:ph type="sldNum" sz="quarter" idx="5"/>
          </p:nvPr>
        </p:nvSpPr>
        <p:spPr/>
        <p:txBody>
          <a:bodyPr/>
          <a:lstStyle/>
          <a:p>
            <a:fld id="{5B105CD6-096C-EA40-9B31-0FFB08AC29C0}" type="slidenum">
              <a:rPr lang="en-US" smtClean="0"/>
              <a:t>16</a:t>
            </a:fld>
            <a:endParaRPr lang="en-US"/>
          </a:p>
        </p:txBody>
      </p:sp>
    </p:spTree>
    <p:extLst>
      <p:ext uri="{BB962C8B-B14F-4D97-AF65-F5344CB8AC3E}">
        <p14:creationId xmlns:p14="http://schemas.microsoft.com/office/powerpoint/2010/main" val="26644619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I spent the rest of my time at the sprints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working on other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non-ORM related tickets (a quick documentation update)</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in other Django projects (an update to Django Packages to add a View More button to the home page)</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 had an amazing time at the conference and the sprints last year, and met some amazing people</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as I’m sure you will this year. </a:t>
            </a:r>
          </a:p>
          <a:p>
            <a:endParaRPr lang="en-US" b="0" dirty="0">
              <a:solidFill>
                <a:schemeClr val="tx1"/>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When it was all over</a:t>
            </a:r>
          </a:p>
          <a:p>
            <a:endParaRPr lang="en-US" b="0" dirty="0">
              <a:solidFill>
                <a:schemeClr val="tx1"/>
              </a:solidFill>
              <a:effectLst/>
              <a:latin typeface="Inconsolata NF Regular" pitchFamily="49" charset="77"/>
            </a:endParaRPr>
          </a:p>
          <a:p>
            <a:endParaRPr lang="en-US" b="0" dirty="0">
              <a:solidFill>
                <a:schemeClr val="tx1"/>
              </a:solidFill>
              <a:effectLst/>
              <a:latin typeface="Inconsolata NF Regular" pitchFamily="49" charset="77"/>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17</a:t>
            </a:fld>
            <a:endParaRPr lang="en-US"/>
          </a:p>
        </p:txBody>
      </p:sp>
    </p:spTree>
    <p:extLst>
      <p:ext uri="{BB962C8B-B14F-4D97-AF65-F5344CB8AC3E}">
        <p14:creationId xmlns:p14="http://schemas.microsoft.com/office/powerpoint/2010/main" val="10378615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I headed home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having been able to close a bug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in the ORM!!!!</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ACTION: Take a sip of water</a:t>
            </a:r>
          </a:p>
        </p:txBody>
      </p:sp>
      <p:sp>
        <p:nvSpPr>
          <p:cNvPr id="4" name="Slide Number Placeholder 3"/>
          <p:cNvSpPr>
            <a:spLocks noGrp="1"/>
          </p:cNvSpPr>
          <p:nvPr>
            <p:ph type="sldNum" sz="quarter" idx="5"/>
          </p:nvPr>
        </p:nvSpPr>
        <p:spPr/>
        <p:txBody>
          <a:bodyPr/>
          <a:lstStyle/>
          <a:p>
            <a:fld id="{5B105CD6-096C-EA40-9B31-0FFB08AC29C0}" type="slidenum">
              <a:rPr lang="en-US" smtClean="0"/>
              <a:t>18</a:t>
            </a:fld>
            <a:endParaRPr lang="en-US"/>
          </a:p>
        </p:txBody>
      </p:sp>
    </p:spTree>
    <p:extLst>
      <p:ext uri="{BB962C8B-B14F-4D97-AF65-F5344CB8AC3E}">
        <p14:creationId xmlns:p14="http://schemas.microsoft.com/office/powerpoint/2010/main" val="9292161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And I felt *really* good about this</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This is a scene from the James Cameron movie Titanic, released December 19, 1997, when Leonardo </a:t>
            </a:r>
            <a:r>
              <a:rPr lang="en-US" b="0" dirty="0" err="1">
                <a:solidFill>
                  <a:schemeClr val="tx1"/>
                </a:solidFill>
                <a:effectLst/>
                <a:latin typeface="Inconsolata NF Regular" pitchFamily="49" charset="77"/>
              </a:rPr>
              <a:t>Dicaprio’s</a:t>
            </a:r>
            <a:r>
              <a:rPr lang="en-US" b="0" dirty="0">
                <a:solidFill>
                  <a:schemeClr val="tx1"/>
                </a:solidFill>
                <a:effectLst/>
                <a:latin typeface="Inconsolata NF Regular" pitchFamily="49" charset="77"/>
              </a:rPr>
              <a:t> character says, “I’m the king of the world!”</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And that’s kind of how I felt</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Funny Story … I’ve never seen this movie</a:t>
            </a:r>
          </a:p>
        </p:txBody>
      </p:sp>
      <p:sp>
        <p:nvSpPr>
          <p:cNvPr id="4" name="Slide Number Placeholder 3"/>
          <p:cNvSpPr>
            <a:spLocks noGrp="1"/>
          </p:cNvSpPr>
          <p:nvPr>
            <p:ph type="sldNum" sz="quarter" idx="5"/>
          </p:nvPr>
        </p:nvSpPr>
        <p:spPr/>
        <p:txBody>
          <a:bodyPr/>
          <a:lstStyle/>
          <a:p>
            <a:fld id="{5B105CD6-096C-EA40-9B31-0FFB08AC29C0}" type="slidenum">
              <a:rPr lang="en-US" smtClean="0"/>
              <a:t>19</a:t>
            </a:fld>
            <a:endParaRPr lang="en-US"/>
          </a:p>
        </p:txBody>
      </p:sp>
    </p:spTree>
    <p:extLst>
      <p:ext uri="{BB962C8B-B14F-4D97-AF65-F5344CB8AC3E}">
        <p14:creationId xmlns:p14="http://schemas.microsoft.com/office/powerpoint/2010/main" val="32922439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many people are attending their first </a:t>
            </a:r>
            <a:r>
              <a:rPr lang="en-US" dirty="0" err="1"/>
              <a:t>DjangoCon</a:t>
            </a:r>
            <a:endParaRPr lang="en-US" dirty="0"/>
          </a:p>
          <a:p>
            <a:endParaRPr lang="en-US" dirty="0"/>
          </a:p>
          <a:p>
            <a:r>
              <a:rPr lang="en-US" dirty="0"/>
              <a:t>ACTION: Get a drink of water</a:t>
            </a:r>
          </a:p>
          <a:p>
            <a:endParaRPr lang="en-US" dirty="0"/>
          </a:p>
          <a:p>
            <a:r>
              <a:rPr lang="en-US" dirty="0"/>
              <a:t>Awesome! And welcome </a:t>
            </a:r>
            <a:r>
              <a:rPr lang="en-US" dirty="0">
                <a:sym typeface="Wingdings" pitchFamily="2" charset="2"/>
              </a:rPr>
              <a:t> </a:t>
            </a:r>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2</a:t>
            </a:fld>
            <a:endParaRPr lang="en-US"/>
          </a:p>
        </p:txBody>
      </p:sp>
    </p:spTree>
    <p:extLst>
      <p:ext uri="{BB962C8B-B14F-4D97-AF65-F5344CB8AC3E}">
        <p14:creationId xmlns:p14="http://schemas.microsoft.com/office/powerpoint/2010/main" val="7691975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solidFill>
                <a:schemeClr val="tx1"/>
              </a:solidFill>
              <a:effectLst/>
              <a:latin typeface="Inconsolata NF Regular" pitchFamily="49" charset="77"/>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20</a:t>
            </a:fld>
            <a:endParaRPr lang="en-US"/>
          </a:p>
        </p:txBody>
      </p:sp>
    </p:spTree>
    <p:extLst>
      <p:ext uri="{BB962C8B-B14F-4D97-AF65-F5344CB8AC3E}">
        <p14:creationId xmlns:p14="http://schemas.microsoft.com/office/powerpoint/2010/main" val="15256488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ACTION: Slow Down Count to Three</a:t>
            </a:r>
          </a:p>
          <a:p>
            <a:endParaRPr lang="en-US" dirty="0">
              <a:solidFill>
                <a:schemeClr val="tx1"/>
              </a:solidFill>
            </a:endParaRPr>
          </a:p>
          <a:p>
            <a:r>
              <a:rPr lang="en-US" dirty="0">
                <a:solidFill>
                  <a:schemeClr val="tx1"/>
                </a:solidFill>
              </a:rPr>
              <a:t>Shai Berger is a member of the Django Security team</a:t>
            </a:r>
          </a:p>
          <a:p>
            <a:endParaRPr lang="en-US" dirty="0">
              <a:solidFill>
                <a:schemeClr val="tx1"/>
              </a:solidFill>
            </a:endParaRPr>
          </a:p>
          <a:p>
            <a:r>
              <a:rPr lang="en-US" dirty="0">
                <a:solidFill>
                  <a:schemeClr val="tx1"/>
                </a:solidFill>
              </a:rPr>
              <a:t>Sorry -- this is still broken on </a:t>
            </a:r>
            <a:r>
              <a:rPr lang="en-US" dirty="0" err="1">
                <a:solidFill>
                  <a:schemeClr val="tx1"/>
                </a:solidFill>
              </a:rPr>
              <a:t>Sqlite</a:t>
            </a:r>
            <a:r>
              <a:rPr lang="en-US" dirty="0">
                <a:solidFill>
                  <a:schemeClr val="tx1"/>
                </a:solidFill>
              </a:rPr>
              <a:t>. </a:t>
            </a:r>
          </a:p>
          <a:p>
            <a:endParaRPr lang="en-US" dirty="0">
              <a:solidFill>
                <a:schemeClr val="tx1"/>
              </a:solidFill>
            </a:endParaRPr>
          </a:p>
          <a:p>
            <a:r>
              <a:rPr lang="en-US" dirty="0">
                <a:solidFill>
                  <a:schemeClr val="tx1"/>
                </a:solidFill>
              </a:rPr>
              <a:t>The additions and fixes mentioned are mostly for Oracle and other backends. </a:t>
            </a:r>
          </a:p>
          <a:p>
            <a:endParaRPr lang="en-US" dirty="0">
              <a:solidFill>
                <a:schemeClr val="tx1"/>
              </a:solidFill>
            </a:endParaRPr>
          </a:p>
          <a:p>
            <a:r>
              <a:rPr lang="en-US" dirty="0">
                <a:solidFill>
                  <a:schemeClr val="tx1"/>
                </a:solidFill>
              </a:rPr>
              <a:t>The </a:t>
            </a:r>
            <a:r>
              <a:rPr lang="en-US" dirty="0" err="1">
                <a:solidFill>
                  <a:schemeClr val="tx1"/>
                </a:solidFill>
              </a:rPr>
              <a:t>Sqlite</a:t>
            </a:r>
            <a:r>
              <a:rPr lang="en-US" dirty="0">
                <a:solidFill>
                  <a:schemeClr val="tx1"/>
                </a:solidFill>
              </a:rPr>
              <a:t> backend, at the time I write this, </a:t>
            </a:r>
          </a:p>
          <a:p>
            <a:endParaRPr lang="en-US" dirty="0">
              <a:solidFill>
                <a:schemeClr val="tx1"/>
              </a:solidFill>
            </a:endParaRPr>
          </a:p>
          <a:p>
            <a:r>
              <a:rPr lang="en-US" dirty="0">
                <a:solidFill>
                  <a:schemeClr val="tx1"/>
                </a:solidFill>
              </a:rPr>
              <a:t>still has </a:t>
            </a:r>
            <a:r>
              <a:rPr lang="en-US" dirty="0" err="1">
                <a:solidFill>
                  <a:schemeClr val="tx1"/>
                </a:solidFill>
              </a:rPr>
              <a:t>supports_paramstyle_pyformat</a:t>
            </a:r>
            <a:r>
              <a:rPr lang="en-US" dirty="0">
                <a:solidFill>
                  <a:schemeClr val="tx1"/>
                </a:solidFill>
              </a:rPr>
              <a:t> = False </a:t>
            </a:r>
          </a:p>
          <a:p>
            <a:endParaRPr lang="en-US" dirty="0">
              <a:solidFill>
                <a:schemeClr val="tx1"/>
              </a:solidFill>
            </a:endParaRPr>
          </a:p>
          <a:p>
            <a:r>
              <a:rPr lang="en-US" dirty="0">
                <a:solidFill>
                  <a:schemeClr val="tx1"/>
                </a:solidFill>
              </a:rPr>
              <a:t>and still borks with a syntax error if you try to replicate the session in the ticket description.</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21</a:t>
            </a:fld>
            <a:endParaRPr lang="en-US"/>
          </a:p>
        </p:txBody>
      </p:sp>
    </p:spTree>
    <p:extLst>
      <p:ext uri="{BB962C8B-B14F-4D97-AF65-F5344CB8AC3E}">
        <p14:creationId xmlns:p14="http://schemas.microsoft.com/office/powerpoint/2010/main" val="40369596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What is  </a:t>
            </a:r>
            <a:r>
              <a:rPr lang="en-US" dirty="0" err="1">
                <a:solidFill>
                  <a:schemeClr val="tx1"/>
                </a:solidFill>
              </a:rPr>
              <a:t>supports_paramstyle_pyformat</a:t>
            </a:r>
            <a:r>
              <a:rPr lang="en-US" dirty="0">
                <a:solidFill>
                  <a:schemeClr val="tx1"/>
                </a:solidFill>
              </a:rPr>
              <a:t>?</a:t>
            </a:r>
          </a:p>
          <a:p>
            <a:endParaRPr lang="en-US" dirty="0">
              <a:solidFill>
                <a:schemeClr val="tx1"/>
              </a:solidFill>
            </a:endParaRPr>
          </a:p>
          <a:p>
            <a:r>
              <a:rPr lang="en-US" dirty="0">
                <a:solidFill>
                  <a:schemeClr val="tx1"/>
                </a:solidFill>
              </a:rPr>
              <a:t>It’s a flag</a:t>
            </a:r>
          </a:p>
          <a:p>
            <a:endParaRPr lang="en-US" dirty="0">
              <a:solidFill>
                <a:schemeClr val="tx1"/>
              </a:solidFill>
            </a:endParaRPr>
          </a:p>
          <a:p>
            <a:r>
              <a:rPr lang="en-US" dirty="0">
                <a:solidFill>
                  <a:schemeClr val="tx1"/>
                </a:solidFill>
              </a:rPr>
              <a:t>That indicates if the backend (SQLite, Postgres, Oracle, </a:t>
            </a:r>
            <a:r>
              <a:rPr lang="en-US" dirty="0" err="1">
                <a:solidFill>
                  <a:schemeClr val="tx1"/>
                </a:solidFill>
              </a:rPr>
              <a:t>etc</a:t>
            </a:r>
            <a:r>
              <a:rPr lang="en-US" dirty="0">
                <a:solidFill>
                  <a:schemeClr val="tx1"/>
                </a:solidFill>
              </a:rPr>
              <a:t>) support '</a:t>
            </a:r>
            <a:r>
              <a:rPr lang="en-US" dirty="0" err="1">
                <a:solidFill>
                  <a:schemeClr val="tx1"/>
                </a:solidFill>
              </a:rPr>
              <a:t>pyformat</a:t>
            </a:r>
            <a:r>
              <a:rPr lang="en-US" dirty="0">
                <a:solidFill>
                  <a:schemeClr val="tx1"/>
                </a:solidFill>
              </a:rPr>
              <a:t>' style </a:t>
            </a:r>
          </a:p>
          <a:p>
            <a:endParaRPr lang="en-US" dirty="0">
              <a:solidFill>
                <a:schemeClr val="tx1"/>
              </a:solidFill>
            </a:endParaRPr>
          </a:p>
          <a:p>
            <a:r>
              <a:rPr lang="en-US" dirty="0">
                <a:solidFill>
                  <a:schemeClr val="tx1"/>
                </a:solidFill>
              </a:rPr>
              <a:t>("... %(name)s ...", {'name': value})</a:t>
            </a:r>
          </a:p>
          <a:p>
            <a:r>
              <a:rPr lang="en-US" dirty="0">
                <a:solidFill>
                  <a:schemeClr val="tx1"/>
                </a:solidFill>
              </a:rPr>
              <a:t>parameter passing </a:t>
            </a:r>
          </a:p>
          <a:p>
            <a:endParaRPr lang="en-US" dirty="0">
              <a:solidFill>
                <a:schemeClr val="tx1"/>
              </a:solidFill>
            </a:endParaRPr>
          </a:p>
          <a:p>
            <a:r>
              <a:rPr lang="en-US" dirty="0">
                <a:solidFill>
                  <a:schemeClr val="tx1"/>
                </a:solidFill>
              </a:rPr>
              <a:t>For SQLite this was set to False</a:t>
            </a:r>
          </a:p>
        </p:txBody>
      </p:sp>
      <p:sp>
        <p:nvSpPr>
          <p:cNvPr id="4" name="Slide Number Placeholder 3"/>
          <p:cNvSpPr>
            <a:spLocks noGrp="1"/>
          </p:cNvSpPr>
          <p:nvPr>
            <p:ph type="sldNum" sz="quarter" idx="5"/>
          </p:nvPr>
        </p:nvSpPr>
        <p:spPr/>
        <p:txBody>
          <a:bodyPr/>
          <a:lstStyle/>
          <a:p>
            <a:fld id="{5B105CD6-096C-EA40-9B31-0FFB08AC29C0}" type="slidenum">
              <a:rPr lang="en-US" smtClean="0"/>
              <a:t>22</a:t>
            </a:fld>
            <a:endParaRPr lang="en-US"/>
          </a:p>
        </p:txBody>
      </p:sp>
    </p:spTree>
    <p:extLst>
      <p:ext uri="{BB962C8B-B14F-4D97-AF65-F5344CB8AC3E}">
        <p14:creationId xmlns:p14="http://schemas.microsoft.com/office/powerpoint/2010/main" val="32139318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Oh No!</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 was faced with two potential choices:</a:t>
            </a:r>
          </a:p>
          <a:p>
            <a:endParaRPr lang="en-US" b="0" dirty="0">
              <a:solidFill>
                <a:schemeClr val="tx1"/>
              </a:solidFill>
              <a:effectLst/>
              <a:latin typeface="Inconsolata NF Regular" pitchFamily="49" charset="77"/>
            </a:endParaRPr>
          </a:p>
          <a:p>
            <a:endParaRPr lang="en-US" b="0" dirty="0">
              <a:solidFill>
                <a:schemeClr val="tx1"/>
              </a:solidFill>
              <a:effectLst/>
              <a:latin typeface="Inconsolata NF Regular" pitchFamily="49" charset="77"/>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23</a:t>
            </a:fld>
            <a:endParaRPr lang="en-US"/>
          </a:p>
        </p:txBody>
      </p:sp>
    </p:spTree>
    <p:extLst>
      <p:ext uri="{BB962C8B-B14F-4D97-AF65-F5344CB8AC3E}">
        <p14:creationId xmlns:p14="http://schemas.microsoft.com/office/powerpoint/2010/main" val="10494169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b="0" dirty="0">
                <a:solidFill>
                  <a:schemeClr val="tx1"/>
                </a:solidFill>
                <a:effectLst/>
                <a:latin typeface="Inconsolata NF Regular" pitchFamily="49" charset="77"/>
              </a:rPr>
              <a:t>Choice 1</a:t>
            </a:r>
          </a:p>
          <a:p>
            <a:pPr marL="0" indent="0">
              <a:buFontTx/>
              <a:buNone/>
            </a:pPr>
            <a:endParaRPr lang="en-US" b="0" dirty="0">
              <a:solidFill>
                <a:schemeClr val="tx1"/>
              </a:solidFill>
              <a:effectLst/>
              <a:latin typeface="Inconsolata NF Regular" pitchFamily="49" charset="77"/>
            </a:endParaRPr>
          </a:p>
          <a:p>
            <a:pPr marL="0" indent="0">
              <a:buFontTx/>
              <a:buNone/>
            </a:pPr>
            <a:r>
              <a:rPr lang="en-US" b="0" dirty="0">
                <a:solidFill>
                  <a:schemeClr val="tx1"/>
                </a:solidFill>
                <a:effectLst/>
                <a:latin typeface="Inconsolata NF Regular" pitchFamily="49" charset="77"/>
              </a:rPr>
              <a:t>Ignore the bug. </a:t>
            </a:r>
          </a:p>
          <a:p>
            <a:pPr marL="0" indent="0">
              <a:buFontTx/>
              <a:buNone/>
            </a:pPr>
            <a:endParaRPr lang="en-US" b="0" dirty="0">
              <a:solidFill>
                <a:schemeClr val="tx1"/>
              </a:solidFill>
              <a:effectLst/>
              <a:latin typeface="Inconsolata NF Regular" pitchFamily="49" charset="77"/>
            </a:endParaRPr>
          </a:p>
          <a:p>
            <a:pPr marL="0" indent="0">
              <a:buFontTx/>
              <a:buNone/>
            </a:pPr>
            <a:endParaRPr lang="en-US" b="0" dirty="0">
              <a:solidFill>
                <a:schemeClr val="tx1"/>
              </a:solidFill>
              <a:effectLst/>
              <a:latin typeface="Inconsolata NF Regular" pitchFamily="49" charset="77"/>
            </a:endParaRPr>
          </a:p>
          <a:p>
            <a:pPr marL="0" indent="0">
              <a:buFontTx/>
              <a:buNone/>
            </a:pPr>
            <a:r>
              <a:rPr lang="en-US" b="0" dirty="0">
                <a:solidFill>
                  <a:schemeClr val="tx1"/>
                </a:solidFill>
                <a:effectLst/>
                <a:latin typeface="Inconsolata NF Regular" pitchFamily="49" charset="77"/>
              </a:rPr>
              <a:t>It had been a bug for YEARS … it was opened on January 19, 2009 (13 YEARS!!!!) </a:t>
            </a:r>
          </a:p>
          <a:p>
            <a:pPr marL="0" indent="0">
              <a:buFontTx/>
              <a:buNone/>
            </a:pPr>
            <a:endParaRPr lang="en-US" b="0" dirty="0">
              <a:solidFill>
                <a:schemeClr val="tx1"/>
              </a:solidFill>
              <a:effectLst/>
              <a:latin typeface="Inconsolata NF Regular" pitchFamily="49" charset="77"/>
            </a:endParaRPr>
          </a:p>
          <a:p>
            <a:pPr marL="0" indent="0">
              <a:buFontTx/>
              <a:buNone/>
            </a:pPr>
            <a:r>
              <a:rPr lang="en-US" b="0" dirty="0">
                <a:solidFill>
                  <a:schemeClr val="tx1"/>
                </a:solidFill>
                <a:effectLst/>
                <a:latin typeface="Inconsolata NF Regular" pitchFamily="49" charset="77"/>
              </a:rPr>
              <a:t>and didn’t seem to have caused any MAJOR issues</a:t>
            </a:r>
          </a:p>
        </p:txBody>
      </p:sp>
      <p:sp>
        <p:nvSpPr>
          <p:cNvPr id="4" name="Slide Number Placeholder 3"/>
          <p:cNvSpPr>
            <a:spLocks noGrp="1"/>
          </p:cNvSpPr>
          <p:nvPr>
            <p:ph type="sldNum" sz="quarter" idx="5"/>
          </p:nvPr>
        </p:nvSpPr>
        <p:spPr/>
        <p:txBody>
          <a:bodyPr/>
          <a:lstStyle/>
          <a:p>
            <a:fld id="{5B105CD6-096C-EA40-9B31-0FFB08AC29C0}" type="slidenum">
              <a:rPr lang="en-US" smtClean="0"/>
              <a:t>24</a:t>
            </a:fld>
            <a:endParaRPr lang="en-US"/>
          </a:p>
        </p:txBody>
      </p:sp>
    </p:spTree>
    <p:extLst>
      <p:ext uri="{BB962C8B-B14F-4D97-AF65-F5344CB8AC3E}">
        <p14:creationId xmlns:p14="http://schemas.microsoft.com/office/powerpoint/2010/main" val="28972604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b="0" dirty="0">
                <a:solidFill>
                  <a:schemeClr val="tx1"/>
                </a:solidFill>
                <a:effectLst/>
                <a:latin typeface="Inconsolata NF Regular" pitchFamily="49" charset="77"/>
              </a:rPr>
              <a:t>Or</a:t>
            </a:r>
          </a:p>
          <a:p>
            <a:pPr marL="0" indent="0">
              <a:buFontTx/>
              <a:buNone/>
            </a:pPr>
            <a:endParaRPr lang="en-US" b="0" dirty="0">
              <a:solidFill>
                <a:schemeClr val="tx1"/>
              </a:solidFill>
              <a:effectLst/>
              <a:latin typeface="Inconsolata NF Regular" pitchFamily="49" charset="77"/>
            </a:endParaRPr>
          </a:p>
          <a:p>
            <a:pPr marL="0" indent="0">
              <a:buFontTx/>
              <a:buNone/>
            </a:pPr>
            <a:r>
              <a:rPr lang="en-US" b="0" dirty="0">
                <a:solidFill>
                  <a:schemeClr val="tx1"/>
                </a:solidFill>
                <a:effectLst/>
                <a:latin typeface="Inconsolata NF Regular" pitchFamily="49" charset="77"/>
              </a:rPr>
              <a:t>I could try to Fix it</a:t>
            </a:r>
          </a:p>
          <a:p>
            <a:pPr marL="0" indent="0">
              <a:buFontTx/>
              <a:buNone/>
            </a:pPr>
            <a:endParaRPr lang="en-US" b="0" dirty="0">
              <a:solidFill>
                <a:schemeClr val="tx1"/>
              </a:solidFill>
              <a:effectLst/>
              <a:latin typeface="Inconsolata NF Regular" pitchFamily="49" charset="77"/>
            </a:endParaRPr>
          </a:p>
          <a:p>
            <a:pPr marL="0" indent="0">
              <a:buFontTx/>
              <a:buNone/>
            </a:pPr>
            <a:r>
              <a:rPr lang="en-US" b="0" dirty="0">
                <a:solidFill>
                  <a:schemeClr val="tx1"/>
                </a:solidFill>
                <a:effectLst/>
                <a:latin typeface="Inconsolata NF Regular" pitchFamily="49" charset="77"/>
              </a:rPr>
              <a:t>… Try to work it on my “own”</a:t>
            </a:r>
          </a:p>
        </p:txBody>
      </p:sp>
      <p:sp>
        <p:nvSpPr>
          <p:cNvPr id="4" name="Slide Number Placeholder 3"/>
          <p:cNvSpPr>
            <a:spLocks noGrp="1"/>
          </p:cNvSpPr>
          <p:nvPr>
            <p:ph type="sldNum" sz="quarter" idx="5"/>
          </p:nvPr>
        </p:nvSpPr>
        <p:spPr/>
        <p:txBody>
          <a:bodyPr/>
          <a:lstStyle/>
          <a:p>
            <a:fld id="{5B105CD6-096C-EA40-9B31-0FFB08AC29C0}" type="slidenum">
              <a:rPr lang="en-US" smtClean="0"/>
              <a:t>25</a:t>
            </a:fld>
            <a:endParaRPr lang="en-US"/>
          </a:p>
        </p:txBody>
      </p:sp>
    </p:spTree>
    <p:extLst>
      <p:ext uri="{BB962C8B-B14F-4D97-AF65-F5344CB8AC3E}">
        <p14:creationId xmlns:p14="http://schemas.microsoft.com/office/powerpoint/2010/main" val="54838314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I also had lots of feelings surrounding the discovery of the bug still existing</a:t>
            </a:r>
          </a:p>
        </p:txBody>
      </p:sp>
      <p:sp>
        <p:nvSpPr>
          <p:cNvPr id="4" name="Slide Number Placeholder 3"/>
          <p:cNvSpPr>
            <a:spLocks noGrp="1"/>
          </p:cNvSpPr>
          <p:nvPr>
            <p:ph type="sldNum" sz="quarter" idx="5"/>
          </p:nvPr>
        </p:nvSpPr>
        <p:spPr/>
        <p:txBody>
          <a:bodyPr/>
          <a:lstStyle/>
          <a:p>
            <a:fld id="{5B105CD6-096C-EA40-9B31-0FFB08AC29C0}" type="slidenum">
              <a:rPr lang="en-US" smtClean="0"/>
              <a:t>26</a:t>
            </a:fld>
            <a:endParaRPr lang="en-US"/>
          </a:p>
        </p:txBody>
      </p:sp>
    </p:spTree>
    <p:extLst>
      <p:ext uri="{BB962C8B-B14F-4D97-AF65-F5344CB8AC3E}">
        <p14:creationId xmlns:p14="http://schemas.microsoft.com/office/powerpoint/2010/main" val="16273025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Embarrassed</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 declared it fixed on Twitter</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 had people at the </a:t>
            </a:r>
            <a:r>
              <a:rPr lang="en-US" b="0" dirty="0" err="1">
                <a:solidFill>
                  <a:schemeClr val="tx1"/>
                </a:solidFill>
                <a:effectLst/>
                <a:latin typeface="Inconsolata NF Regular" pitchFamily="49" charset="77"/>
              </a:rPr>
              <a:t>DjangoCon</a:t>
            </a:r>
            <a:r>
              <a:rPr lang="en-US" b="0" dirty="0">
                <a:solidFill>
                  <a:schemeClr val="tx1"/>
                </a:solidFill>
                <a:effectLst/>
                <a:latin typeface="Inconsolata NF Regular" pitchFamily="49" charset="77"/>
              </a:rPr>
              <a:t> Sprints ASK ME HOW I DID IT!</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ACTION: Take a sip of water</a:t>
            </a:r>
          </a:p>
          <a:p>
            <a:endParaRPr lang="en-US" b="0" dirty="0">
              <a:solidFill>
                <a:schemeClr val="tx1"/>
              </a:solidFill>
              <a:effectLst/>
              <a:latin typeface="Inconsolata NF Regular" pitchFamily="49" charset="77"/>
            </a:endParaRPr>
          </a:p>
          <a:p>
            <a:endParaRPr lang="en-US" b="0" dirty="0">
              <a:solidFill>
                <a:schemeClr val="tx1"/>
              </a:solidFill>
              <a:effectLst/>
              <a:latin typeface="Inconsolata NF Regular" pitchFamily="49" charset="77"/>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27</a:t>
            </a:fld>
            <a:endParaRPr lang="en-US"/>
          </a:p>
        </p:txBody>
      </p:sp>
    </p:spTree>
    <p:extLst>
      <p:ext uri="{BB962C8B-B14F-4D97-AF65-F5344CB8AC3E}">
        <p14:creationId xmlns:p14="http://schemas.microsoft.com/office/powerpoint/2010/main" val="1621369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Disappointed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I felt like I let people down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I felt like I let *myself* down</a:t>
            </a:r>
          </a:p>
        </p:txBody>
      </p:sp>
      <p:sp>
        <p:nvSpPr>
          <p:cNvPr id="4" name="Slide Number Placeholder 3"/>
          <p:cNvSpPr>
            <a:spLocks noGrp="1"/>
          </p:cNvSpPr>
          <p:nvPr>
            <p:ph type="sldNum" sz="quarter" idx="5"/>
          </p:nvPr>
        </p:nvSpPr>
        <p:spPr/>
        <p:txBody>
          <a:bodyPr/>
          <a:lstStyle/>
          <a:p>
            <a:fld id="{5B105CD6-096C-EA40-9B31-0FFB08AC29C0}" type="slidenum">
              <a:rPr lang="en-US" smtClean="0"/>
              <a:t>28</a:t>
            </a:fld>
            <a:endParaRPr lang="en-US"/>
          </a:p>
        </p:txBody>
      </p:sp>
    </p:spTree>
    <p:extLst>
      <p:ext uri="{BB962C8B-B14F-4D97-AF65-F5344CB8AC3E}">
        <p14:creationId xmlns:p14="http://schemas.microsoft.com/office/powerpoint/2010/main" val="89240272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Fear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Imposter Syndrome – started to sink in</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that voice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in the back of my head asking,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“Can YOU work on this on your own?”</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“Do you really know what you’re doing?”</a:t>
            </a:r>
          </a:p>
          <a:p>
            <a:endParaRPr lang="en-US" b="0" dirty="0">
              <a:solidFill>
                <a:schemeClr val="tx1"/>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ACTION: Take a sip of water</a:t>
            </a:r>
          </a:p>
          <a:p>
            <a:endParaRPr lang="en-US" b="0" dirty="0">
              <a:solidFill>
                <a:schemeClr val="tx1"/>
              </a:solidFill>
              <a:effectLst/>
              <a:latin typeface="Inconsolata NF Regular" pitchFamily="49" charset="77"/>
            </a:endParaRPr>
          </a:p>
          <a:p>
            <a:endParaRPr lang="en-US" b="0" dirty="0">
              <a:solidFill>
                <a:schemeClr val="tx1"/>
              </a:solidFill>
              <a:effectLst/>
              <a:latin typeface="Inconsolata NF Regular" pitchFamily="49" charset="77"/>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29</a:t>
            </a:fld>
            <a:endParaRPr lang="en-US"/>
          </a:p>
        </p:txBody>
      </p:sp>
    </p:spTree>
    <p:extLst>
      <p:ext uri="{BB962C8B-B14F-4D97-AF65-F5344CB8AC3E}">
        <p14:creationId xmlns:p14="http://schemas.microsoft.com/office/powerpoint/2010/main" val="41306751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Ryan Cheley. </a:t>
            </a:r>
          </a:p>
          <a:p>
            <a:endParaRPr lang="en-US" dirty="0"/>
          </a:p>
          <a:p>
            <a:r>
              <a:rPr lang="en-US" dirty="0"/>
              <a:t>I’ve been using Python for about 7 years now, and Django for about 5 years</a:t>
            </a:r>
          </a:p>
          <a:p>
            <a:endParaRPr lang="en-US" dirty="0"/>
          </a:p>
          <a:p>
            <a:r>
              <a:rPr lang="en-US" dirty="0"/>
              <a:t>I work for a Medical Services Organization in Southern California. </a:t>
            </a:r>
          </a:p>
          <a:p>
            <a:endParaRPr lang="en-US" dirty="0"/>
          </a:p>
          <a:p>
            <a:r>
              <a:rPr lang="en-US" dirty="0"/>
              <a:t>Part of my duties include managing a team of web developers and one of our newer projects is an internal Django App</a:t>
            </a:r>
          </a:p>
          <a:p>
            <a:endParaRPr lang="en-US" dirty="0"/>
          </a:p>
          <a:p>
            <a:r>
              <a:rPr lang="en-US" dirty="0"/>
              <a:t>Today I'm going to talk about the fantastic experience I had in trying to fix a bug in the Django ORM</a:t>
            </a:r>
          </a:p>
          <a:p>
            <a:endParaRPr lang="en-US" dirty="0"/>
          </a:p>
          <a:p>
            <a:r>
              <a:rPr lang="en-US" dirty="0"/>
              <a:t>But first, a side quest</a:t>
            </a:r>
          </a:p>
          <a:p>
            <a:endParaRPr lang="en-US" dirty="0"/>
          </a:p>
          <a:p>
            <a:r>
              <a:rPr lang="en-US" dirty="0"/>
              <a:t>ACTION: Get a drink of water</a:t>
            </a:r>
          </a:p>
        </p:txBody>
      </p:sp>
      <p:sp>
        <p:nvSpPr>
          <p:cNvPr id="4" name="Slide Number Placeholder 3"/>
          <p:cNvSpPr>
            <a:spLocks noGrp="1"/>
          </p:cNvSpPr>
          <p:nvPr>
            <p:ph type="sldNum" sz="quarter" idx="5"/>
          </p:nvPr>
        </p:nvSpPr>
        <p:spPr/>
        <p:txBody>
          <a:bodyPr/>
          <a:lstStyle/>
          <a:p>
            <a:fld id="{5B105CD6-096C-EA40-9B31-0FFB08AC29C0}" type="slidenum">
              <a:rPr lang="en-US" smtClean="0"/>
              <a:t>3</a:t>
            </a:fld>
            <a:endParaRPr lang="en-US"/>
          </a:p>
        </p:txBody>
      </p:sp>
    </p:spTree>
    <p:extLst>
      <p:ext uri="{BB962C8B-B14F-4D97-AF65-F5344CB8AC3E}">
        <p14:creationId xmlns:p14="http://schemas.microsoft.com/office/powerpoint/2010/main" val="36815281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But then I remembered a talk that Carlton Gibson gave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at </a:t>
            </a:r>
            <a:r>
              <a:rPr lang="en-US" b="0" dirty="0" err="1">
                <a:solidFill>
                  <a:schemeClr val="tx1"/>
                </a:solidFill>
                <a:effectLst/>
                <a:latin typeface="Inconsolata NF Regular" pitchFamily="49" charset="77"/>
              </a:rPr>
              <a:t>DjangoCon</a:t>
            </a:r>
            <a:r>
              <a:rPr lang="en-US" b="0" dirty="0">
                <a:solidFill>
                  <a:schemeClr val="tx1"/>
                </a:solidFill>
                <a:effectLst/>
                <a:latin typeface="Inconsolata NF Regular" pitchFamily="49" charset="77"/>
              </a:rPr>
              <a:t> US 2018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Titled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“Your Web Framework Needs You”.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It's a great talk and you should totally watch 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but here are the highlights that I got out of it</a:t>
            </a:r>
          </a:p>
        </p:txBody>
      </p:sp>
      <p:sp>
        <p:nvSpPr>
          <p:cNvPr id="4" name="Slide Number Placeholder 3"/>
          <p:cNvSpPr>
            <a:spLocks noGrp="1"/>
          </p:cNvSpPr>
          <p:nvPr>
            <p:ph type="sldNum" sz="quarter" idx="5"/>
          </p:nvPr>
        </p:nvSpPr>
        <p:spPr/>
        <p:txBody>
          <a:bodyPr/>
          <a:lstStyle/>
          <a:p>
            <a:fld id="{5B105CD6-096C-EA40-9B31-0FFB08AC29C0}" type="slidenum">
              <a:rPr lang="en-US" smtClean="0"/>
              <a:t>30</a:t>
            </a:fld>
            <a:endParaRPr lang="en-US"/>
          </a:p>
        </p:txBody>
      </p:sp>
    </p:spTree>
    <p:extLst>
      <p:ext uri="{BB962C8B-B14F-4D97-AF65-F5344CB8AC3E}">
        <p14:creationId xmlns:p14="http://schemas.microsoft.com/office/powerpoint/2010/main" val="2066535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ACTION: Slow Down … count to Three</a:t>
            </a:r>
          </a:p>
          <a:p>
            <a:endParaRPr lang="en-US" dirty="0">
              <a:solidFill>
                <a:schemeClr val="tx1"/>
              </a:solidFill>
            </a:endParaRPr>
          </a:p>
          <a:p>
            <a:r>
              <a:rPr lang="en-US" dirty="0">
                <a:solidFill>
                  <a:schemeClr val="tx1"/>
                </a:solidFill>
              </a:rPr>
              <a:t>1. The vast majority of tickets are no harder than the work you do to solve problems every single day using Django</a:t>
            </a:r>
          </a:p>
          <a:p>
            <a:r>
              <a:rPr lang="en-US" dirty="0">
                <a:solidFill>
                  <a:schemeClr val="tx1"/>
                </a:solidFill>
              </a:rPr>
              <a:t>	a. Yes they need, time, thought, and a little bit of your love</a:t>
            </a:r>
          </a:p>
          <a:p>
            <a:r>
              <a:rPr lang="en-US" dirty="0">
                <a:solidFill>
                  <a:schemeClr val="tx1"/>
                </a:solidFill>
              </a:rPr>
              <a:t>	b. If you get stuck while trying to solve it you can ask for help!</a:t>
            </a:r>
          </a:p>
          <a:p>
            <a:r>
              <a:rPr lang="en-US" dirty="0">
                <a:solidFill>
                  <a:schemeClr val="tx1"/>
                </a:solidFill>
              </a:rPr>
              <a:t>ACTION: take a sip of water</a:t>
            </a:r>
          </a:p>
        </p:txBody>
      </p:sp>
      <p:sp>
        <p:nvSpPr>
          <p:cNvPr id="4" name="Slide Number Placeholder 3"/>
          <p:cNvSpPr>
            <a:spLocks noGrp="1"/>
          </p:cNvSpPr>
          <p:nvPr>
            <p:ph type="sldNum" sz="quarter" idx="5"/>
          </p:nvPr>
        </p:nvSpPr>
        <p:spPr/>
        <p:txBody>
          <a:bodyPr/>
          <a:lstStyle/>
          <a:p>
            <a:fld id="{5B105CD6-096C-EA40-9B31-0FFB08AC29C0}" type="slidenum">
              <a:rPr lang="en-US" smtClean="0"/>
              <a:t>31</a:t>
            </a:fld>
            <a:endParaRPr lang="en-US"/>
          </a:p>
        </p:txBody>
      </p:sp>
    </p:spTree>
    <p:extLst>
      <p:ext uri="{BB962C8B-B14F-4D97-AF65-F5344CB8AC3E}">
        <p14:creationId xmlns:p14="http://schemas.microsoft.com/office/powerpoint/2010/main" val="40620530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2. The review process is challenging </a:t>
            </a:r>
          </a:p>
          <a:p>
            <a:r>
              <a:rPr lang="en-US" dirty="0">
                <a:solidFill>
                  <a:schemeClr val="tx1"/>
                </a:solidFill>
              </a:rPr>
              <a:t>	a. … but everyone gets the same review process; </a:t>
            </a:r>
          </a:p>
          <a:p>
            <a:r>
              <a:rPr lang="en-US" dirty="0">
                <a:solidFill>
                  <a:schemeClr val="tx1"/>
                </a:solidFill>
              </a:rPr>
              <a:t>	b. it’s not personal</a:t>
            </a:r>
          </a:p>
          <a:p>
            <a:r>
              <a:rPr lang="en-US" dirty="0">
                <a:solidFill>
                  <a:schemeClr val="tx1"/>
                </a:solidFill>
              </a:rPr>
              <a:t>	c. Where I work we always try to make the code review about the code and never about the person that wrote the code. We all want the code to be the best it can possibly be, and these code reviews, while challenging, will make the code better AND you’ll more than likely learn something. I found this to be true as I worked on this ticket. It was never about me, but always about making the code better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ACTION: take a sip of water</a:t>
            </a:r>
          </a:p>
        </p:txBody>
      </p:sp>
      <p:sp>
        <p:nvSpPr>
          <p:cNvPr id="4" name="Slide Number Placeholder 3"/>
          <p:cNvSpPr>
            <a:spLocks noGrp="1"/>
          </p:cNvSpPr>
          <p:nvPr>
            <p:ph type="sldNum" sz="quarter" idx="5"/>
          </p:nvPr>
        </p:nvSpPr>
        <p:spPr/>
        <p:txBody>
          <a:bodyPr/>
          <a:lstStyle/>
          <a:p>
            <a:fld id="{5B105CD6-096C-EA40-9B31-0FFB08AC29C0}" type="slidenum">
              <a:rPr lang="en-US" smtClean="0"/>
              <a:t>32</a:t>
            </a:fld>
            <a:endParaRPr lang="en-US"/>
          </a:p>
        </p:txBody>
      </p:sp>
    </p:spTree>
    <p:extLst>
      <p:ext uri="{BB962C8B-B14F-4D97-AF65-F5344CB8AC3E}">
        <p14:creationId xmlns:p14="http://schemas.microsoft.com/office/powerpoint/2010/main" val="287344429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3. You can do it. </a:t>
            </a:r>
          </a:p>
          <a:p>
            <a:r>
              <a:rPr lang="en-US" dirty="0">
                <a:solidFill>
                  <a:schemeClr val="tx1"/>
                </a:solidFill>
              </a:rPr>
              <a:t>	a. You are qualified! </a:t>
            </a:r>
          </a:p>
          <a:p>
            <a:r>
              <a:rPr lang="en-US" dirty="0">
                <a:solidFill>
                  <a:schemeClr val="tx1"/>
                </a:solidFill>
              </a:rPr>
              <a:t>	b. If you’ve spent time working on an issue you are the World Expert (ACTION: go to Next Slide)</a:t>
            </a:r>
          </a:p>
        </p:txBody>
      </p:sp>
      <p:sp>
        <p:nvSpPr>
          <p:cNvPr id="4" name="Slide Number Placeholder 3"/>
          <p:cNvSpPr>
            <a:spLocks noGrp="1"/>
          </p:cNvSpPr>
          <p:nvPr>
            <p:ph type="sldNum" sz="quarter" idx="5"/>
          </p:nvPr>
        </p:nvSpPr>
        <p:spPr/>
        <p:txBody>
          <a:bodyPr/>
          <a:lstStyle/>
          <a:p>
            <a:fld id="{5B105CD6-096C-EA40-9B31-0FFB08AC29C0}" type="slidenum">
              <a:rPr lang="en-US" smtClean="0"/>
              <a:t>33</a:t>
            </a:fld>
            <a:endParaRPr lang="en-US"/>
          </a:p>
        </p:txBody>
      </p:sp>
    </p:spTree>
    <p:extLst>
      <p:ext uri="{BB962C8B-B14F-4D97-AF65-F5344CB8AC3E}">
        <p14:creationId xmlns:p14="http://schemas.microsoft.com/office/powerpoint/2010/main" val="122238921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June of 2021 Sarah Boyce, who is now a member of the Triage &amp; Review team, posted a comment on ticket 32359:</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 was wondering if this is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being worked on or if I could try and pick it up, happy to work on it in a group as well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To which former fellow Carlton Gibson replied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Hi Sarah - you're very welcome to pick it up. :)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I'd suggest an initial time-boxed investigation to work out what the state of play 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At that point you'll be the world expert TM on this issue, so either you'll have an idea or you'll want input. If you open a PR at that point (even just adding comments in the second case) to explain what's going on, it's easier for others to get up to speed and input</a:t>
            </a:r>
          </a:p>
        </p:txBody>
      </p:sp>
      <p:sp>
        <p:nvSpPr>
          <p:cNvPr id="4" name="Slide Number Placeholder 3"/>
          <p:cNvSpPr>
            <a:spLocks noGrp="1"/>
          </p:cNvSpPr>
          <p:nvPr>
            <p:ph type="sldNum" sz="quarter" idx="5"/>
          </p:nvPr>
        </p:nvSpPr>
        <p:spPr/>
        <p:txBody>
          <a:bodyPr/>
          <a:lstStyle/>
          <a:p>
            <a:fld id="{5B105CD6-096C-EA40-9B31-0FFB08AC29C0}" type="slidenum">
              <a:rPr lang="en-US" smtClean="0"/>
              <a:t>34</a:t>
            </a:fld>
            <a:endParaRPr lang="en-US"/>
          </a:p>
        </p:txBody>
      </p:sp>
    </p:spTree>
    <p:extLst>
      <p:ext uri="{BB962C8B-B14F-4D97-AF65-F5344CB8AC3E}">
        <p14:creationId xmlns:p14="http://schemas.microsoft.com/office/powerpoint/2010/main" val="31073662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I went to work on the ticket</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again</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 did what most of us probably do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when we’re assigned a Bug for work,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or on a personal project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(and honestly I should have done a better job of when I initially worked the ticket at the sprints)</a:t>
            </a:r>
          </a:p>
        </p:txBody>
      </p:sp>
      <p:sp>
        <p:nvSpPr>
          <p:cNvPr id="4" name="Slide Number Placeholder 3"/>
          <p:cNvSpPr>
            <a:spLocks noGrp="1"/>
          </p:cNvSpPr>
          <p:nvPr>
            <p:ph type="sldNum" sz="quarter" idx="5"/>
          </p:nvPr>
        </p:nvSpPr>
        <p:spPr/>
        <p:txBody>
          <a:bodyPr/>
          <a:lstStyle/>
          <a:p>
            <a:fld id="{5B105CD6-096C-EA40-9B31-0FFB08AC29C0}" type="slidenum">
              <a:rPr lang="en-US" smtClean="0"/>
              <a:t>35</a:t>
            </a:fld>
            <a:endParaRPr lang="en-US"/>
          </a:p>
        </p:txBody>
      </p:sp>
    </p:spTree>
    <p:extLst>
      <p:ext uri="{BB962C8B-B14F-4D97-AF65-F5344CB8AC3E}">
        <p14:creationId xmlns:p14="http://schemas.microsoft.com/office/powerpoint/2010/main" val="106265790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ACTION: SLOW DOWN</a:t>
            </a:r>
            <a:endParaRPr lang="en-US" dirty="0">
              <a:solidFill>
                <a:schemeClr val="tx1"/>
              </a:solidFill>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solidFill>
                <a:schemeClr val="tx1"/>
              </a:solidFill>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solidFill>
                  <a:schemeClr val="tx1"/>
                </a:solidFill>
              </a:rPr>
              <a:t>Write down what you learned ... as your learning it</a:t>
            </a:r>
          </a:p>
          <a:p>
            <a:pPr marL="228600" indent="-228600">
              <a:buAutoNum type="arabicPeriod"/>
            </a:pPr>
            <a:r>
              <a:rPr lang="en-US" dirty="0">
                <a:solidFill>
                  <a:schemeClr val="tx1"/>
                </a:solidFill>
              </a:rPr>
              <a:t>Replicate the Bug</a:t>
            </a:r>
          </a:p>
          <a:p>
            <a:pPr marL="228600" indent="-228600">
              <a:buAutoNum type="arabicPeriod"/>
            </a:pPr>
            <a:r>
              <a:rPr lang="en-US" dirty="0">
                <a:solidFill>
                  <a:schemeClr val="tx1"/>
                </a:solidFill>
              </a:rPr>
              <a:t>Read some docs … which can include Doc strings!</a:t>
            </a:r>
          </a:p>
          <a:p>
            <a:pPr marL="228600" indent="-228600">
              <a:buAutoNum type="arabicPeriod"/>
            </a:pPr>
            <a:r>
              <a:rPr lang="en-US" dirty="0">
                <a:solidFill>
                  <a:schemeClr val="tx1"/>
                </a:solidFill>
              </a:rPr>
              <a:t>Write some code</a:t>
            </a:r>
          </a:p>
          <a:p>
            <a:pPr marL="228600" indent="-228600">
              <a:buAutoNum type="arabicPeriod"/>
            </a:pPr>
            <a:r>
              <a:rPr lang="en-US" dirty="0">
                <a:solidFill>
                  <a:schemeClr val="tx1"/>
                </a:solidFill>
              </a:rPr>
              <a:t>Test the code</a:t>
            </a:r>
          </a:p>
          <a:p>
            <a:pPr marL="228600" indent="-228600">
              <a:buAutoNum type="arabicPeriod"/>
            </a:pPr>
            <a:endParaRPr lang="en-US" dirty="0">
              <a:solidFill>
                <a:schemeClr val="tx1"/>
              </a:solidFill>
            </a:endParaRPr>
          </a:p>
          <a:p>
            <a:pPr marL="0" indent="0">
              <a:buFontTx/>
              <a:buNone/>
            </a:pPr>
            <a:r>
              <a:rPr lang="en-US" dirty="0">
                <a:solidFill>
                  <a:schemeClr val="tx1"/>
                </a:solidFill>
              </a:rPr>
              <a:t>But before we can write down what we’ve learned, we need to learn some stuff!</a:t>
            </a:r>
          </a:p>
        </p:txBody>
      </p:sp>
      <p:sp>
        <p:nvSpPr>
          <p:cNvPr id="4" name="Slide Number Placeholder 3"/>
          <p:cNvSpPr>
            <a:spLocks noGrp="1"/>
          </p:cNvSpPr>
          <p:nvPr>
            <p:ph type="sldNum" sz="quarter" idx="5"/>
          </p:nvPr>
        </p:nvSpPr>
        <p:spPr/>
        <p:txBody>
          <a:bodyPr/>
          <a:lstStyle/>
          <a:p>
            <a:fld id="{5B105CD6-096C-EA40-9B31-0FFB08AC29C0}" type="slidenum">
              <a:rPr lang="en-US" smtClean="0"/>
              <a:t>36</a:t>
            </a:fld>
            <a:endParaRPr lang="en-US"/>
          </a:p>
        </p:txBody>
      </p:sp>
    </p:spTree>
    <p:extLst>
      <p:ext uri="{BB962C8B-B14F-4D97-AF65-F5344CB8AC3E}">
        <p14:creationId xmlns:p14="http://schemas.microsoft.com/office/powerpoint/2010/main" val="356270052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Replicate the Bug</a:t>
            </a:r>
          </a:p>
        </p:txBody>
      </p:sp>
      <p:sp>
        <p:nvSpPr>
          <p:cNvPr id="4" name="Slide Number Placeholder 3"/>
          <p:cNvSpPr>
            <a:spLocks noGrp="1"/>
          </p:cNvSpPr>
          <p:nvPr>
            <p:ph type="sldNum" sz="quarter" idx="5"/>
          </p:nvPr>
        </p:nvSpPr>
        <p:spPr/>
        <p:txBody>
          <a:bodyPr/>
          <a:lstStyle/>
          <a:p>
            <a:fld id="{5B105CD6-096C-EA40-9B31-0FFB08AC29C0}" type="slidenum">
              <a:rPr lang="en-US" smtClean="0"/>
              <a:t>37</a:t>
            </a:fld>
            <a:endParaRPr lang="en-US"/>
          </a:p>
        </p:txBody>
      </p:sp>
    </p:spTree>
    <p:extLst>
      <p:ext uri="{BB962C8B-B14F-4D97-AF65-F5344CB8AC3E}">
        <p14:creationId xmlns:p14="http://schemas.microsoft.com/office/powerpoint/2010/main" val="135587521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we set up the connection to point to a </a:t>
            </a:r>
            <a:r>
              <a:rPr lang="en-US" dirty="0" err="1"/>
              <a:t>Posgres</a:t>
            </a:r>
            <a:r>
              <a:rPr lang="en-US" dirty="0"/>
              <a:t> Database</a:t>
            </a:r>
          </a:p>
          <a:p>
            <a:endParaRPr lang="en-US" dirty="0"/>
          </a:p>
          <a:p>
            <a:r>
              <a:rPr lang="en-US" dirty="0"/>
              <a:t>Here we see a standard connection using the </a:t>
            </a:r>
            <a:r>
              <a:rPr lang="en-US" dirty="0" err="1"/>
              <a:t>postgres</a:t>
            </a:r>
            <a:r>
              <a:rPr lang="en-US" dirty="0"/>
              <a:t> Django Database Engine</a:t>
            </a:r>
          </a:p>
        </p:txBody>
      </p:sp>
      <p:sp>
        <p:nvSpPr>
          <p:cNvPr id="4" name="Slide Number Placeholder 3"/>
          <p:cNvSpPr>
            <a:spLocks noGrp="1"/>
          </p:cNvSpPr>
          <p:nvPr>
            <p:ph type="sldNum" sz="quarter" idx="5"/>
          </p:nvPr>
        </p:nvSpPr>
        <p:spPr/>
        <p:txBody>
          <a:bodyPr/>
          <a:lstStyle/>
          <a:p>
            <a:fld id="{5B105CD6-096C-EA40-9B31-0FFB08AC29C0}" type="slidenum">
              <a:rPr lang="en-US" smtClean="0"/>
              <a:t>38</a:t>
            </a:fld>
            <a:endParaRPr lang="en-US"/>
          </a:p>
        </p:txBody>
      </p:sp>
    </p:spTree>
    <p:extLst>
      <p:ext uri="{BB962C8B-B14F-4D97-AF65-F5344CB8AC3E}">
        <p14:creationId xmlns:p14="http://schemas.microsoft.com/office/powerpoint/2010/main" val="348949281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The steps to reproduce the bug from the original ticket are, from the </a:t>
            </a:r>
            <a:r>
              <a:rPr lang="en-US" dirty="0" err="1">
                <a:solidFill>
                  <a:schemeClr val="tx1"/>
                </a:solidFill>
              </a:rPr>
              <a:t>repl</a:t>
            </a:r>
            <a:endParaRPr lang="en-US" dirty="0">
              <a:solidFill>
                <a:schemeClr val="tx1"/>
              </a:solidFill>
            </a:endParaRPr>
          </a:p>
          <a:p>
            <a:endParaRPr lang="en-US" dirty="0">
              <a:solidFill>
                <a:schemeClr val="tx1"/>
              </a:solidFill>
            </a:endParaRPr>
          </a:p>
          <a:p>
            <a:pPr marL="0" indent="0">
              <a:buNone/>
            </a:pPr>
            <a:r>
              <a:rPr lang="en-US" dirty="0">
                <a:solidFill>
                  <a:schemeClr val="tx1"/>
                </a:solidFill>
              </a:rPr>
              <a:t>When we run this </a:t>
            </a:r>
          </a:p>
          <a:p>
            <a:pPr marL="0" indent="0">
              <a:buNone/>
            </a:pPr>
            <a:endParaRPr lang="en-US" dirty="0">
              <a:solidFill>
                <a:schemeClr val="tx1"/>
              </a:solidFill>
            </a:endParaRPr>
          </a:p>
          <a:p>
            <a:pPr marL="0" indent="0">
              <a:buNone/>
            </a:pPr>
            <a:r>
              <a:rPr lang="en-US" dirty="0">
                <a:solidFill>
                  <a:schemeClr val="tx1"/>
                </a:solidFill>
              </a:rPr>
              <a:t>ACTION: Next Slide</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39</a:t>
            </a:fld>
            <a:endParaRPr lang="en-US"/>
          </a:p>
        </p:txBody>
      </p:sp>
    </p:spTree>
    <p:extLst>
      <p:ext uri="{BB962C8B-B14F-4D97-AF65-F5344CB8AC3E}">
        <p14:creationId xmlns:p14="http://schemas.microsoft.com/office/powerpoint/2010/main" val="20916761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Inconsolata NF Regular" pitchFamily="49" charset="77"/>
              </a:rPr>
              <a:t>When I was 15 (in 1993) my Boy Scout troop did a trip to Mt Whitney.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Inconsolata NF Regular" pitchFamily="49" charset="77"/>
              </a:rPr>
              <a:t>There I was at the Mt Whitney Trail Crest, 13,600 ft (4159 m) above sea level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Inconsolata NF Regular" pitchFamily="49" charset="77"/>
              </a:rPr>
              <a:t>We had spent the 7 days hiking to get here.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Inconsolata NF Regular" pitchFamily="49" charset="77"/>
              </a:rPr>
              <a:t>I was only 3 miles from the summit of Mt Whitney ... but I wasn't sure I could go any further.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Inconsolata NF Regular" pitchFamily="49" charset="77"/>
              </a:rPr>
              <a:t>You see, my hiking companions told me I didn't look so good.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Inconsolata NF Regular" pitchFamily="49" charset="77"/>
              </a:rPr>
              <a:t>Truth be told, I didn't feel so good either.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Inconsolata NF Regular" pitchFamily="49" charset="77"/>
              </a:rPr>
              <a:t>Did I make it to the summit?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Inconsolata NF Regular" pitchFamily="49" charset="77"/>
              </a:rPr>
              <a:t>ACTION: Drink Water</a:t>
            </a:r>
          </a:p>
        </p:txBody>
      </p:sp>
      <p:sp>
        <p:nvSpPr>
          <p:cNvPr id="4" name="Slide Number Placeholder 3"/>
          <p:cNvSpPr>
            <a:spLocks noGrp="1"/>
          </p:cNvSpPr>
          <p:nvPr>
            <p:ph type="sldNum" sz="quarter" idx="5"/>
          </p:nvPr>
        </p:nvSpPr>
        <p:spPr/>
        <p:txBody>
          <a:bodyPr/>
          <a:lstStyle/>
          <a:p>
            <a:fld id="{5B105CD6-096C-EA40-9B31-0FFB08AC29C0}" type="slidenum">
              <a:rPr lang="en-US" smtClean="0"/>
              <a:t>4</a:t>
            </a:fld>
            <a:endParaRPr lang="en-US"/>
          </a:p>
        </p:txBody>
      </p:sp>
    </p:spTree>
    <p:extLst>
      <p:ext uri="{BB962C8B-B14F-4D97-AF65-F5344CB8AC3E}">
        <p14:creationId xmlns:p14="http://schemas.microsoft.com/office/powerpoint/2010/main" val="200517528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This runs without error … as expected</a:t>
            </a:r>
          </a:p>
        </p:txBody>
      </p:sp>
      <p:sp>
        <p:nvSpPr>
          <p:cNvPr id="4" name="Slide Number Placeholder 3"/>
          <p:cNvSpPr>
            <a:spLocks noGrp="1"/>
          </p:cNvSpPr>
          <p:nvPr>
            <p:ph type="sldNum" sz="quarter" idx="5"/>
          </p:nvPr>
        </p:nvSpPr>
        <p:spPr/>
        <p:txBody>
          <a:bodyPr/>
          <a:lstStyle/>
          <a:p>
            <a:fld id="{5B105CD6-096C-EA40-9B31-0FFB08AC29C0}" type="slidenum">
              <a:rPr lang="en-US" smtClean="0"/>
              <a:t>40</a:t>
            </a:fld>
            <a:endParaRPr lang="en-US"/>
          </a:p>
        </p:txBody>
      </p:sp>
    </p:spTree>
    <p:extLst>
      <p:ext uri="{BB962C8B-B14F-4D97-AF65-F5344CB8AC3E}">
        <p14:creationId xmlns:p14="http://schemas.microsoft.com/office/powerpoint/2010/main" val="360391396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Now, we set up the connection to point to a SQLite Database</a:t>
            </a:r>
          </a:p>
          <a:p>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we see a standard connection using the SQLite Django Database Engine</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41</a:t>
            </a:fld>
            <a:endParaRPr lang="en-US"/>
          </a:p>
        </p:txBody>
      </p:sp>
    </p:spTree>
    <p:extLst>
      <p:ext uri="{BB962C8B-B14F-4D97-AF65-F5344CB8AC3E}">
        <p14:creationId xmlns:p14="http://schemas.microsoft.com/office/powerpoint/2010/main" val="15626258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This will generate a stack track error</a:t>
            </a:r>
          </a:p>
        </p:txBody>
      </p:sp>
      <p:sp>
        <p:nvSpPr>
          <p:cNvPr id="4" name="Slide Number Placeholder 3"/>
          <p:cNvSpPr>
            <a:spLocks noGrp="1"/>
          </p:cNvSpPr>
          <p:nvPr>
            <p:ph type="sldNum" sz="quarter" idx="5"/>
          </p:nvPr>
        </p:nvSpPr>
        <p:spPr/>
        <p:txBody>
          <a:bodyPr/>
          <a:lstStyle/>
          <a:p>
            <a:fld id="{5B105CD6-096C-EA40-9B31-0FFB08AC29C0}" type="slidenum">
              <a:rPr lang="en-US" smtClean="0"/>
              <a:t>42</a:t>
            </a:fld>
            <a:endParaRPr lang="en-US"/>
          </a:p>
        </p:txBody>
      </p:sp>
    </p:spTree>
    <p:extLst>
      <p:ext uri="{BB962C8B-B14F-4D97-AF65-F5344CB8AC3E}">
        <p14:creationId xmlns:p14="http://schemas.microsoft.com/office/powerpoint/2010/main" val="18600758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ACTION: Slow Down Count to three</a:t>
            </a:r>
          </a:p>
          <a:p>
            <a:endParaRPr lang="en-US" dirty="0"/>
          </a:p>
          <a:p>
            <a:r>
              <a:rPr lang="en-US" dirty="0"/>
              <a:t>And we get this stack trace</a:t>
            </a:r>
          </a:p>
        </p:txBody>
      </p:sp>
      <p:sp>
        <p:nvSpPr>
          <p:cNvPr id="4" name="Slide Number Placeholder 3"/>
          <p:cNvSpPr>
            <a:spLocks noGrp="1"/>
          </p:cNvSpPr>
          <p:nvPr>
            <p:ph type="sldNum" sz="quarter" idx="5"/>
          </p:nvPr>
        </p:nvSpPr>
        <p:spPr/>
        <p:txBody>
          <a:bodyPr/>
          <a:lstStyle/>
          <a:p>
            <a:fld id="{5B105CD6-096C-EA40-9B31-0FFB08AC29C0}" type="slidenum">
              <a:rPr lang="en-US" smtClean="0"/>
              <a:t>43</a:t>
            </a:fld>
            <a:endParaRPr lang="en-US"/>
          </a:p>
        </p:txBody>
      </p:sp>
    </p:spTree>
    <p:extLst>
      <p:ext uri="{BB962C8B-B14F-4D97-AF65-F5344CB8AC3E}">
        <p14:creationId xmlns:p14="http://schemas.microsoft.com/office/powerpoint/2010/main" val="139298940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chemeClr val="tx1"/>
                </a:solidFill>
                <a:effectLst/>
                <a:latin typeface="Roboto" panose="02000000000000000000" pitchFamily="2" charset="0"/>
              </a:rPr>
              <a:t>A comment posted by Baptiste </a:t>
            </a:r>
            <a:r>
              <a:rPr lang="en-US" b="0" i="0" dirty="0" err="1">
                <a:solidFill>
                  <a:schemeClr val="tx1"/>
                </a:solidFill>
                <a:effectLst/>
                <a:latin typeface="Roboto" panose="02000000000000000000" pitchFamily="2" charset="0"/>
              </a:rPr>
              <a:t>Mispelon</a:t>
            </a:r>
            <a:r>
              <a:rPr lang="en-US" b="0" i="0" dirty="0">
                <a:solidFill>
                  <a:schemeClr val="tx1"/>
                </a:solidFill>
                <a:effectLst/>
                <a:latin typeface="Roboto" panose="02000000000000000000" pitchFamily="2" charset="0"/>
              </a:rPr>
              <a:t> in November 2019 provided a workaround. Their comment was</a:t>
            </a:r>
          </a:p>
          <a:p>
            <a:pPr algn="l"/>
            <a:endParaRPr lang="en-US" b="0" i="0" dirty="0">
              <a:solidFill>
                <a:schemeClr val="tx1"/>
              </a:solidFill>
              <a:effectLst/>
              <a:latin typeface="Roboto" panose="02000000000000000000" pitchFamily="2" charset="0"/>
            </a:endParaRPr>
          </a:p>
          <a:p>
            <a:pPr algn="l"/>
            <a:r>
              <a:rPr lang="en-US" b="0" i="0" dirty="0">
                <a:solidFill>
                  <a:schemeClr val="tx1"/>
                </a:solidFill>
                <a:effectLst/>
                <a:latin typeface="Roboto" panose="02000000000000000000" pitchFamily="2" charset="0"/>
              </a:rPr>
              <a:t>I don't know how recent it is, but </a:t>
            </a:r>
            <a:r>
              <a:rPr lang="en-US" b="0" i="0" dirty="0" err="1">
                <a:solidFill>
                  <a:schemeClr val="tx1"/>
                </a:solidFill>
                <a:effectLst/>
                <a:latin typeface="Roboto" panose="02000000000000000000" pitchFamily="2" charset="0"/>
              </a:rPr>
              <a:t>sqlite</a:t>
            </a:r>
            <a:r>
              <a:rPr lang="en-US" b="0" i="0" dirty="0">
                <a:solidFill>
                  <a:schemeClr val="tx1"/>
                </a:solidFill>
                <a:effectLst/>
                <a:latin typeface="Roboto" panose="02000000000000000000" pitchFamily="2" charset="0"/>
              </a:rPr>
              <a:t> does support named parameters, albeit with a different syntax</a:t>
            </a:r>
            <a:br>
              <a:rPr lang="en-US" b="0" i="0" dirty="0">
                <a:solidFill>
                  <a:schemeClr val="tx1"/>
                </a:solidFill>
                <a:effectLst/>
                <a:latin typeface="Roboto" panose="02000000000000000000" pitchFamily="2" charset="0"/>
              </a:rPr>
            </a:br>
            <a:endParaRPr lang="en-US" b="0" i="0" dirty="0">
              <a:solidFill>
                <a:schemeClr val="tx1"/>
              </a:solidFill>
              <a:effectLst/>
              <a:latin typeface="Roboto" panose="02000000000000000000" pitchFamily="2" charset="0"/>
            </a:endParaRPr>
          </a:p>
          <a:p>
            <a:pPr algn="l"/>
            <a:r>
              <a:rPr lang="en-US" b="0" i="0" dirty="0">
                <a:solidFill>
                  <a:schemeClr val="tx1"/>
                </a:solidFill>
                <a:effectLst/>
                <a:latin typeface="Roboto" panose="02000000000000000000" pitchFamily="2" charset="0"/>
              </a:rPr>
              <a:t>Both of these work on my machine (and they give two commands that work)</a:t>
            </a:r>
            <a:br>
              <a:rPr lang="en-US" b="0" i="0" dirty="0">
                <a:solidFill>
                  <a:schemeClr val="tx1"/>
                </a:solidFill>
                <a:effectLst/>
                <a:latin typeface="Roboto" panose="02000000000000000000" pitchFamily="2" charset="0"/>
              </a:rPr>
            </a:br>
            <a:endParaRPr lang="en-US" b="0" i="0" dirty="0">
              <a:solidFill>
                <a:schemeClr val="tx1"/>
              </a:solidFill>
              <a:effectLst/>
              <a:latin typeface="Roboto" panose="02000000000000000000" pitchFamily="2" charset="0"/>
            </a:endParaRPr>
          </a:p>
          <a:p>
            <a:pPr algn="l"/>
            <a:r>
              <a:rPr lang="en-US" b="0" i="0" dirty="0" err="1">
                <a:solidFill>
                  <a:schemeClr val="tx1"/>
                </a:solidFill>
                <a:effectLst/>
                <a:latin typeface="Roboto" panose="02000000000000000000" pitchFamily="2" charset="0"/>
              </a:rPr>
              <a:t>c</a:t>
            </a:r>
            <a:r>
              <a:rPr lang="en-US" b="1" i="0" dirty="0" err="1">
                <a:solidFill>
                  <a:schemeClr val="tx1"/>
                </a:solidFill>
                <a:effectLst/>
                <a:latin typeface="Roboto" panose="02000000000000000000" pitchFamily="2" charset="0"/>
              </a:rPr>
              <a:t>.</a:t>
            </a:r>
            <a:r>
              <a:rPr lang="en-US" b="0" i="0" dirty="0" err="1">
                <a:solidFill>
                  <a:schemeClr val="tx1"/>
                </a:solidFill>
                <a:effectLst/>
                <a:latin typeface="Roboto" panose="02000000000000000000" pitchFamily="2" charset="0"/>
              </a:rPr>
              <a:t>execute</a:t>
            </a:r>
            <a:r>
              <a:rPr lang="en-US" b="0" i="0" dirty="0">
                <a:solidFill>
                  <a:schemeClr val="tx1"/>
                </a:solidFill>
                <a:effectLst/>
                <a:latin typeface="Roboto" panose="02000000000000000000" pitchFamily="2" charset="0"/>
              </a:rPr>
              <a:t>("select name from </a:t>
            </a:r>
            <a:r>
              <a:rPr lang="en-US" b="0" i="0" dirty="0" err="1">
                <a:solidFill>
                  <a:schemeClr val="tx1"/>
                </a:solidFill>
                <a:effectLst/>
                <a:latin typeface="Roboto" panose="02000000000000000000" pitchFamily="2" charset="0"/>
              </a:rPr>
              <a:t>inventory_host</a:t>
            </a:r>
            <a:r>
              <a:rPr lang="en-US" b="0" i="0" dirty="0">
                <a:solidFill>
                  <a:schemeClr val="tx1"/>
                </a:solidFill>
                <a:effectLst/>
                <a:latin typeface="Roboto" panose="02000000000000000000" pitchFamily="2" charset="0"/>
              </a:rPr>
              <a:t> where id=:id", {'id': '1’}) </a:t>
            </a:r>
          </a:p>
          <a:p>
            <a:pPr algn="l"/>
            <a:r>
              <a:rPr lang="en-US" b="0" i="0" dirty="0" err="1">
                <a:solidFill>
                  <a:schemeClr val="tx1"/>
                </a:solidFill>
                <a:effectLst/>
                <a:latin typeface="Roboto" panose="02000000000000000000" pitchFamily="2" charset="0"/>
              </a:rPr>
              <a:t>Host</a:t>
            </a:r>
            <a:r>
              <a:rPr lang="en-US" b="1" i="0" dirty="0" err="1">
                <a:solidFill>
                  <a:schemeClr val="tx1"/>
                </a:solidFill>
                <a:effectLst/>
                <a:latin typeface="Roboto" panose="02000000000000000000" pitchFamily="2" charset="0"/>
              </a:rPr>
              <a:t>.</a:t>
            </a:r>
            <a:r>
              <a:rPr lang="en-US" b="0" i="0" dirty="0" err="1">
                <a:solidFill>
                  <a:schemeClr val="tx1"/>
                </a:solidFill>
                <a:effectLst/>
                <a:latin typeface="Roboto" panose="02000000000000000000" pitchFamily="2" charset="0"/>
              </a:rPr>
              <a:t>objects</a:t>
            </a:r>
            <a:r>
              <a:rPr lang="en-US" b="1" i="0" dirty="0" err="1">
                <a:solidFill>
                  <a:schemeClr val="tx1"/>
                </a:solidFill>
                <a:effectLst/>
                <a:latin typeface="Roboto" panose="02000000000000000000" pitchFamily="2" charset="0"/>
              </a:rPr>
              <a:t>.</a:t>
            </a:r>
            <a:r>
              <a:rPr lang="en-US" b="0" i="0" dirty="0" err="1">
                <a:solidFill>
                  <a:schemeClr val="tx1"/>
                </a:solidFill>
                <a:effectLst/>
                <a:latin typeface="Roboto" panose="02000000000000000000" pitchFamily="2" charset="0"/>
              </a:rPr>
              <a:t>raw</a:t>
            </a:r>
            <a:r>
              <a:rPr lang="en-US" b="0" i="0" dirty="0">
                <a:solidFill>
                  <a:schemeClr val="tx1"/>
                </a:solidFill>
                <a:effectLst/>
                <a:latin typeface="Roboto" panose="02000000000000000000" pitchFamily="2" charset="0"/>
              </a:rPr>
              <a:t>("select * from </a:t>
            </a:r>
            <a:r>
              <a:rPr lang="en-US" b="0" i="0" dirty="0" err="1">
                <a:solidFill>
                  <a:schemeClr val="tx1"/>
                </a:solidFill>
                <a:effectLst/>
                <a:latin typeface="Roboto" panose="02000000000000000000" pitchFamily="2" charset="0"/>
              </a:rPr>
              <a:t>inventory_host</a:t>
            </a:r>
            <a:r>
              <a:rPr lang="en-US" b="0" i="0" dirty="0">
                <a:solidFill>
                  <a:schemeClr val="tx1"/>
                </a:solidFill>
                <a:effectLst/>
                <a:latin typeface="Roboto" panose="02000000000000000000" pitchFamily="2" charset="0"/>
              </a:rPr>
              <a:t> where id=:id", {'id': '1’}) </a:t>
            </a:r>
          </a:p>
          <a:p>
            <a:pPr algn="l"/>
            <a:endParaRPr lang="en-US" b="0" i="0" dirty="0">
              <a:solidFill>
                <a:schemeClr val="tx1"/>
              </a:solidFill>
              <a:effectLst/>
              <a:latin typeface="Roboto" panose="02000000000000000000" pitchFamily="2" charset="0"/>
            </a:endParaRPr>
          </a:p>
          <a:p>
            <a:pPr algn="l"/>
            <a:r>
              <a:rPr lang="en-US" b="0" i="0" dirty="0">
                <a:solidFill>
                  <a:schemeClr val="tx1"/>
                </a:solidFill>
                <a:effectLst/>
                <a:latin typeface="Roboto" panose="02000000000000000000" pitchFamily="2" charset="0"/>
              </a:rPr>
              <a:t>Do we want to try and make the syntax consistent across all backends or would it be enough to document the syntax for each one?</a:t>
            </a:r>
            <a:br>
              <a:rPr lang="en-US" b="0" i="0" dirty="0">
                <a:solidFill>
                  <a:schemeClr val="tx1"/>
                </a:solidFill>
                <a:effectLst/>
                <a:latin typeface="Roboto" panose="02000000000000000000" pitchFamily="2" charset="0"/>
              </a:rPr>
            </a:br>
            <a:endParaRPr lang="en-US" b="0" i="0" dirty="0">
              <a:solidFill>
                <a:schemeClr val="tx1"/>
              </a:solidFill>
              <a:effectLst/>
              <a:latin typeface="Roboto" panose="02000000000000000000" pitchFamily="2" charset="0"/>
            </a:endParaRPr>
          </a:p>
          <a:p>
            <a:br>
              <a:rPr lang="en-US" dirty="0">
                <a:solidFill>
                  <a:schemeClr val="tx1"/>
                </a:solidFill>
              </a:rPr>
            </a:br>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44</a:t>
            </a:fld>
            <a:endParaRPr lang="en-US"/>
          </a:p>
        </p:txBody>
      </p:sp>
    </p:spTree>
    <p:extLst>
      <p:ext uri="{BB962C8B-B14F-4D97-AF65-F5344CB8AC3E}">
        <p14:creationId xmlns:p14="http://schemas.microsoft.com/office/powerpoint/2010/main" val="136473483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When I applied that work around to the code that borked above it does run as intended</a:t>
            </a:r>
          </a:p>
        </p:txBody>
      </p:sp>
      <p:sp>
        <p:nvSpPr>
          <p:cNvPr id="4" name="Slide Number Placeholder 3"/>
          <p:cNvSpPr>
            <a:spLocks noGrp="1"/>
          </p:cNvSpPr>
          <p:nvPr>
            <p:ph type="sldNum" sz="quarter" idx="5"/>
          </p:nvPr>
        </p:nvSpPr>
        <p:spPr/>
        <p:txBody>
          <a:bodyPr/>
          <a:lstStyle/>
          <a:p>
            <a:fld id="{5B105CD6-096C-EA40-9B31-0FFB08AC29C0}" type="slidenum">
              <a:rPr lang="en-US" smtClean="0"/>
              <a:t>45</a:t>
            </a:fld>
            <a:endParaRPr lang="en-US"/>
          </a:p>
        </p:txBody>
      </p:sp>
    </p:spTree>
    <p:extLst>
      <p:ext uri="{BB962C8B-B14F-4D97-AF65-F5344CB8AC3E}">
        <p14:creationId xmlns:p14="http://schemas.microsoft.com/office/powerpoint/2010/main" val="36367428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solidFill>
                  <a:schemeClr val="tx1"/>
                </a:solidFill>
              </a:rPr>
              <a:t>OK, we’ve replicated the bug!</a:t>
            </a:r>
          </a:p>
          <a:p>
            <a:pPr marL="228600" indent="-228600">
              <a:buAutoNum type="arabicPeriod"/>
            </a:pPr>
            <a:r>
              <a:rPr lang="en-US" dirty="0">
                <a:solidFill>
                  <a:schemeClr val="tx1"/>
                </a:solidFill>
              </a:rPr>
              <a:t>Now, we’re going to read some docs … which can include Doc strings!</a:t>
            </a:r>
          </a:p>
        </p:txBody>
      </p:sp>
      <p:sp>
        <p:nvSpPr>
          <p:cNvPr id="4" name="Slide Number Placeholder 3"/>
          <p:cNvSpPr>
            <a:spLocks noGrp="1"/>
          </p:cNvSpPr>
          <p:nvPr>
            <p:ph type="sldNum" sz="quarter" idx="5"/>
          </p:nvPr>
        </p:nvSpPr>
        <p:spPr/>
        <p:txBody>
          <a:bodyPr/>
          <a:lstStyle/>
          <a:p>
            <a:fld id="{5B105CD6-096C-EA40-9B31-0FFB08AC29C0}" type="slidenum">
              <a:rPr lang="en-US" smtClean="0"/>
              <a:t>46</a:t>
            </a:fld>
            <a:endParaRPr lang="en-US"/>
          </a:p>
        </p:txBody>
      </p:sp>
    </p:spTree>
    <p:extLst>
      <p:ext uri="{BB962C8B-B14F-4D97-AF65-F5344CB8AC3E}">
        <p14:creationId xmlns:p14="http://schemas.microsoft.com/office/powerpoint/2010/main" val="181591820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b="0" dirty="0">
                <a:solidFill>
                  <a:schemeClr val="tx1"/>
                </a:solidFill>
                <a:effectLst/>
                <a:latin typeface="Inconsolata NF Regular" pitchFamily="49" charset="77"/>
              </a:rPr>
              <a:t>Read some docs … which includes Doc Strings! </a:t>
            </a:r>
          </a:p>
        </p:txBody>
      </p:sp>
      <p:sp>
        <p:nvSpPr>
          <p:cNvPr id="4" name="Slide Number Placeholder 3"/>
          <p:cNvSpPr>
            <a:spLocks noGrp="1"/>
          </p:cNvSpPr>
          <p:nvPr>
            <p:ph type="sldNum" sz="quarter" idx="5"/>
          </p:nvPr>
        </p:nvSpPr>
        <p:spPr/>
        <p:txBody>
          <a:bodyPr/>
          <a:lstStyle/>
          <a:p>
            <a:fld id="{5B105CD6-096C-EA40-9B31-0FFB08AC29C0}" type="slidenum">
              <a:rPr lang="en-US" smtClean="0"/>
              <a:t>47</a:t>
            </a:fld>
            <a:endParaRPr lang="en-US"/>
          </a:p>
        </p:txBody>
      </p:sp>
    </p:spTree>
    <p:extLst>
      <p:ext uri="{BB962C8B-B14F-4D97-AF65-F5344CB8AC3E}">
        <p14:creationId xmlns:p14="http://schemas.microsoft.com/office/powerpoint/2010/main" val="325328231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The second to last line of the Stack Trace says</a:t>
            </a:r>
          </a:p>
          <a:p>
            <a:endParaRPr lang="en-US" dirty="0">
              <a:solidFill>
                <a:schemeClr val="tx1"/>
              </a:solidFill>
            </a:endParaRPr>
          </a:p>
          <a:p>
            <a:r>
              <a:rPr lang="en-US" dirty="0" err="1">
                <a:solidFill>
                  <a:schemeClr val="tx1"/>
                </a:solidFill>
              </a:rPr>
              <a:t>django</a:t>
            </a:r>
            <a:r>
              <a:rPr lang="en-US" dirty="0">
                <a:solidFill>
                  <a:schemeClr val="tx1"/>
                </a:solidFill>
              </a:rPr>
              <a:t>/</a:t>
            </a:r>
            <a:r>
              <a:rPr lang="en-US" dirty="0" err="1">
                <a:solidFill>
                  <a:schemeClr val="tx1"/>
                </a:solidFill>
              </a:rPr>
              <a:t>db</a:t>
            </a:r>
            <a:r>
              <a:rPr lang="en-US" dirty="0">
                <a:solidFill>
                  <a:schemeClr val="tx1"/>
                </a:solidFill>
              </a:rPr>
              <a:t>/backends/sqlite3/</a:t>
            </a:r>
            <a:r>
              <a:rPr lang="en-US" dirty="0" err="1">
                <a:solidFill>
                  <a:schemeClr val="tx1"/>
                </a:solidFill>
              </a:rPr>
              <a:t>base.py</a:t>
            </a:r>
            <a:r>
              <a:rPr lang="en-US" dirty="0">
                <a:solidFill>
                  <a:schemeClr val="tx1"/>
                </a:solidFill>
              </a:rPr>
              <a:t>", line 357, in execute</a:t>
            </a:r>
          </a:p>
          <a:p>
            <a:endParaRPr lang="en-US" dirty="0">
              <a:solidFill>
                <a:schemeClr val="tx1"/>
              </a:solidFill>
            </a:endParaRPr>
          </a:p>
          <a:p>
            <a:r>
              <a:rPr lang="en-US" dirty="0">
                <a:solidFill>
                  <a:schemeClr val="tx1"/>
                </a:solidFill>
              </a:rPr>
              <a:t>So let’s start at Django.db.backends.sqlite3.base.py on line 357</a:t>
            </a:r>
          </a:p>
        </p:txBody>
      </p:sp>
      <p:sp>
        <p:nvSpPr>
          <p:cNvPr id="4" name="Slide Number Placeholder 3"/>
          <p:cNvSpPr>
            <a:spLocks noGrp="1"/>
          </p:cNvSpPr>
          <p:nvPr>
            <p:ph type="sldNum" sz="quarter" idx="5"/>
          </p:nvPr>
        </p:nvSpPr>
        <p:spPr/>
        <p:txBody>
          <a:bodyPr/>
          <a:lstStyle/>
          <a:p>
            <a:fld id="{5B105CD6-096C-EA40-9B31-0FFB08AC29C0}" type="slidenum">
              <a:rPr lang="en-US" smtClean="0"/>
              <a:t>48</a:t>
            </a:fld>
            <a:endParaRPr lang="en-US"/>
          </a:p>
        </p:txBody>
      </p:sp>
    </p:spTree>
    <p:extLst>
      <p:ext uri="{BB962C8B-B14F-4D97-AF65-F5344CB8AC3E}">
        <p14:creationId xmlns:p14="http://schemas.microsoft.com/office/powerpoint/2010/main" val="102043994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When I look at that line in that file I see that there is </a:t>
            </a:r>
          </a:p>
          <a:p>
            <a:endParaRPr lang="en-US" dirty="0">
              <a:solidFill>
                <a:schemeClr val="tx1"/>
              </a:solidFill>
            </a:endParaRPr>
          </a:p>
          <a:p>
            <a:r>
              <a:rPr lang="en-US" dirty="0">
                <a:solidFill>
                  <a:schemeClr val="tx1"/>
                </a:solidFill>
              </a:rPr>
              <a:t>a class called </a:t>
            </a:r>
            <a:r>
              <a:rPr lang="en-US" dirty="0" err="1">
                <a:solidFill>
                  <a:schemeClr val="tx1"/>
                </a:solidFill>
                <a:latin typeface="Inconsolata NF" pitchFamily="49" charset="77"/>
              </a:rPr>
              <a:t>SQLiteCursorWrapper</a:t>
            </a:r>
            <a:r>
              <a:rPr lang="en-US" dirty="0">
                <a:solidFill>
                  <a:schemeClr val="tx1"/>
                </a:solidFill>
                <a:latin typeface="Inconsolata NF" pitchFamily="49" charset="77"/>
              </a:rPr>
              <a:t> </a:t>
            </a:r>
          </a:p>
          <a:p>
            <a:endParaRPr lang="en-US" dirty="0">
              <a:solidFill>
                <a:schemeClr val="tx1"/>
              </a:solidFill>
              <a:latin typeface="Inconsolata NF" pitchFamily="49" charset="77"/>
            </a:endParaRPr>
          </a:p>
          <a:p>
            <a:r>
              <a:rPr lang="en-US" dirty="0">
                <a:solidFill>
                  <a:schemeClr val="tx1"/>
                </a:solidFill>
              </a:rPr>
              <a:t>which has three methods:</a:t>
            </a:r>
          </a:p>
          <a:p>
            <a:pPr lvl="1"/>
            <a:r>
              <a:rPr lang="en-US" dirty="0">
                <a:solidFill>
                  <a:schemeClr val="tx1"/>
                </a:solidFill>
              </a:rPr>
              <a:t>execute</a:t>
            </a:r>
          </a:p>
          <a:p>
            <a:pPr lvl="1"/>
            <a:r>
              <a:rPr lang="en-US" dirty="0" err="1">
                <a:solidFill>
                  <a:schemeClr val="tx1"/>
                </a:solidFill>
              </a:rPr>
              <a:t>executemany</a:t>
            </a:r>
            <a:endParaRPr lang="en-US" dirty="0">
              <a:solidFill>
                <a:schemeClr val="tx1"/>
              </a:solidFill>
            </a:endParaRPr>
          </a:p>
          <a:p>
            <a:pPr lvl="1"/>
            <a:r>
              <a:rPr lang="en-US" dirty="0" err="1">
                <a:solidFill>
                  <a:schemeClr val="tx1"/>
                </a:solidFill>
              </a:rPr>
              <a:t>convert_query</a:t>
            </a:r>
            <a:endParaRPr lang="en-US" dirty="0">
              <a:solidFill>
                <a:schemeClr val="tx1"/>
              </a:solidFill>
            </a:endParaRP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49</a:t>
            </a:fld>
            <a:endParaRPr lang="en-US"/>
          </a:p>
        </p:txBody>
      </p:sp>
    </p:spTree>
    <p:extLst>
      <p:ext uri="{BB962C8B-B14F-4D97-AF65-F5344CB8AC3E}">
        <p14:creationId xmlns:p14="http://schemas.microsoft.com/office/powerpoint/2010/main" val="33035432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I’ll say that getting to </a:t>
            </a:r>
            <a:r>
              <a:rPr lang="en-US" dirty="0" err="1"/>
              <a:t>DjangoCon</a:t>
            </a:r>
            <a:r>
              <a:rPr lang="en-US" dirty="0"/>
              <a:t> US was an awful lot like trying to get to the summit of Mt Whitney</a:t>
            </a:r>
          </a:p>
          <a:p>
            <a:endParaRPr lang="en-US" dirty="0"/>
          </a:p>
          <a:p>
            <a:r>
              <a:rPr lang="en-US" dirty="0"/>
              <a:t>I've been trying to make it to </a:t>
            </a:r>
            <a:r>
              <a:rPr lang="en-US" dirty="0" err="1"/>
              <a:t>DjangoCon</a:t>
            </a:r>
            <a:r>
              <a:rPr lang="en-US" dirty="0"/>
              <a:t> US since 2018</a:t>
            </a:r>
          </a:p>
          <a:p>
            <a:endParaRPr lang="en-US" dirty="0"/>
          </a:p>
          <a:p>
            <a:r>
              <a:rPr lang="en-US" dirty="0"/>
              <a:t>2018: But, I had a work conference I had to attend. </a:t>
            </a:r>
          </a:p>
          <a:p>
            <a:endParaRPr lang="en-US" dirty="0"/>
          </a:p>
          <a:p>
            <a:r>
              <a:rPr lang="en-US" dirty="0"/>
              <a:t>2019: It happened again in 2019</a:t>
            </a:r>
          </a:p>
          <a:p>
            <a:endParaRPr lang="en-US" dirty="0"/>
          </a:p>
          <a:p>
            <a:r>
              <a:rPr lang="en-US" dirty="0"/>
              <a:t>2020: I was *determined* to go in 2020 ... but we all know what happened there</a:t>
            </a:r>
          </a:p>
          <a:p>
            <a:endParaRPr lang="en-US" dirty="0"/>
          </a:p>
          <a:p>
            <a:r>
              <a:rPr lang="en-US" dirty="0"/>
              <a:t>2021: I was able to attend the online version in 2021</a:t>
            </a:r>
          </a:p>
          <a:p>
            <a:endParaRPr lang="en-US" dirty="0"/>
          </a:p>
          <a:p>
            <a:r>
              <a:rPr lang="en-US" dirty="0"/>
              <a:t>2022: And then I finally made it in person 2022 … And it was amazing.</a:t>
            </a:r>
          </a:p>
        </p:txBody>
      </p:sp>
      <p:sp>
        <p:nvSpPr>
          <p:cNvPr id="4" name="Slide Number Placeholder 3"/>
          <p:cNvSpPr>
            <a:spLocks noGrp="1"/>
          </p:cNvSpPr>
          <p:nvPr>
            <p:ph type="sldNum" sz="quarter" idx="5"/>
          </p:nvPr>
        </p:nvSpPr>
        <p:spPr/>
        <p:txBody>
          <a:bodyPr/>
          <a:lstStyle/>
          <a:p>
            <a:fld id="{5B105CD6-096C-EA40-9B31-0FFB08AC29C0}" type="slidenum">
              <a:rPr lang="en-US" smtClean="0"/>
              <a:t>5</a:t>
            </a:fld>
            <a:endParaRPr lang="en-US"/>
          </a:p>
        </p:txBody>
      </p:sp>
    </p:spTree>
    <p:extLst>
      <p:ext uri="{BB962C8B-B14F-4D97-AF65-F5344CB8AC3E}">
        <p14:creationId xmlns:p14="http://schemas.microsoft.com/office/powerpoint/2010/main" val="167810579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ACTION: Next Slide after showing for a few </a:t>
            </a:r>
            <a:r>
              <a:rPr lang="en-US" dirty="0" err="1">
                <a:solidFill>
                  <a:schemeClr val="tx1"/>
                </a:solidFill>
              </a:rPr>
              <a:t>sceonds</a:t>
            </a:r>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50</a:t>
            </a:fld>
            <a:endParaRPr lang="en-US"/>
          </a:p>
        </p:txBody>
      </p:sp>
    </p:spTree>
    <p:extLst>
      <p:ext uri="{BB962C8B-B14F-4D97-AF65-F5344CB8AC3E}">
        <p14:creationId xmlns:p14="http://schemas.microsoft.com/office/powerpoint/2010/main" val="55265353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BUT</a:t>
            </a:r>
          </a:p>
          <a:p>
            <a:endParaRPr lang="en-US" dirty="0">
              <a:solidFill>
                <a:schemeClr val="tx1"/>
              </a:solidFill>
            </a:endParaRPr>
          </a:p>
          <a:p>
            <a:r>
              <a:rPr lang="en-US" dirty="0">
                <a:solidFill>
                  <a:schemeClr val="tx1"/>
                </a:solidFill>
              </a:rPr>
              <a:t>Since both execute</a:t>
            </a:r>
          </a:p>
          <a:p>
            <a:endParaRPr lang="en-US" dirty="0">
              <a:solidFill>
                <a:schemeClr val="tx1"/>
              </a:solidFill>
            </a:endParaRPr>
          </a:p>
          <a:p>
            <a:r>
              <a:rPr lang="en-US" dirty="0">
                <a:solidFill>
                  <a:schemeClr val="tx1"/>
                </a:solidFill>
              </a:rPr>
              <a:t>And execute many</a:t>
            </a:r>
          </a:p>
          <a:p>
            <a:endParaRPr lang="en-US" dirty="0">
              <a:solidFill>
                <a:schemeClr val="tx1"/>
              </a:solidFill>
            </a:endParaRPr>
          </a:p>
          <a:p>
            <a:r>
              <a:rPr lang="en-US" dirty="0">
                <a:solidFill>
                  <a:schemeClr val="tx1"/>
                </a:solidFill>
              </a:rPr>
              <a:t>CALL</a:t>
            </a:r>
          </a:p>
          <a:p>
            <a:endParaRPr lang="en-US" dirty="0">
              <a:solidFill>
                <a:schemeClr val="tx1"/>
              </a:solidFill>
            </a:endParaRPr>
          </a:p>
          <a:p>
            <a:r>
              <a:rPr lang="en-US" dirty="0">
                <a:solidFill>
                  <a:schemeClr val="tx1"/>
                </a:solidFill>
              </a:rPr>
              <a:t>upon </a:t>
            </a:r>
            <a:r>
              <a:rPr lang="en-US" dirty="0" err="1">
                <a:solidFill>
                  <a:schemeClr val="tx1"/>
                </a:solidFill>
              </a:rPr>
              <a:t>convert_query</a:t>
            </a:r>
            <a:r>
              <a:rPr lang="en-US" dirty="0">
                <a:solidFill>
                  <a:schemeClr val="tx1"/>
                </a:solidFill>
              </a:rPr>
              <a:t> let’s look there!</a:t>
            </a:r>
          </a:p>
        </p:txBody>
      </p:sp>
      <p:sp>
        <p:nvSpPr>
          <p:cNvPr id="4" name="Slide Number Placeholder 3"/>
          <p:cNvSpPr>
            <a:spLocks noGrp="1"/>
          </p:cNvSpPr>
          <p:nvPr>
            <p:ph type="sldNum" sz="quarter" idx="5"/>
          </p:nvPr>
        </p:nvSpPr>
        <p:spPr/>
        <p:txBody>
          <a:bodyPr/>
          <a:lstStyle/>
          <a:p>
            <a:fld id="{5B105CD6-096C-EA40-9B31-0FFB08AC29C0}" type="slidenum">
              <a:rPr lang="en-US" smtClean="0"/>
              <a:t>51</a:t>
            </a:fld>
            <a:endParaRPr lang="en-US"/>
          </a:p>
        </p:txBody>
      </p:sp>
    </p:spTree>
    <p:extLst>
      <p:ext uri="{BB962C8B-B14F-4D97-AF65-F5344CB8AC3E}">
        <p14:creationId xmlns:p14="http://schemas.microsoft.com/office/powerpoint/2010/main" val="241935171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Here we see the entire method for </a:t>
            </a:r>
            <a:r>
              <a:rPr lang="en-US" dirty="0" err="1">
                <a:solidFill>
                  <a:schemeClr val="tx1"/>
                </a:solidFill>
              </a:rPr>
              <a:t>convert_query</a:t>
            </a:r>
            <a:r>
              <a:rPr lang="en-US" dirty="0">
                <a:solidFill>
                  <a:schemeClr val="tx1"/>
                </a:solidFill>
              </a:rPr>
              <a:t> </a:t>
            </a:r>
          </a:p>
          <a:p>
            <a:endParaRPr lang="en-US" dirty="0">
              <a:solidFill>
                <a:schemeClr val="tx1"/>
              </a:solidFill>
            </a:endParaRPr>
          </a:p>
          <a:p>
            <a:r>
              <a:rPr lang="en-US" dirty="0">
                <a:solidFill>
                  <a:schemeClr val="tx1"/>
                </a:solidFill>
              </a:rPr>
              <a:t>is a single line that uses </a:t>
            </a:r>
            <a:r>
              <a:rPr lang="en-US" dirty="0">
                <a:solidFill>
                  <a:schemeClr val="tx1"/>
                </a:solidFill>
                <a:latin typeface="Inconsolata NF" pitchFamily="49" charset="77"/>
              </a:rPr>
              <a:t>FORMAT_QMARK_REGEX</a:t>
            </a:r>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52</a:t>
            </a:fld>
            <a:endParaRPr lang="en-US"/>
          </a:p>
        </p:txBody>
      </p:sp>
    </p:spTree>
    <p:extLst>
      <p:ext uri="{BB962C8B-B14F-4D97-AF65-F5344CB8AC3E}">
        <p14:creationId xmlns:p14="http://schemas.microsoft.com/office/powerpoint/2010/main" val="356324649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ACTION: Slow Down Count to three</a:t>
            </a:r>
          </a:p>
          <a:p>
            <a:endParaRPr lang="en-US" b="0" dirty="0">
              <a:solidFill>
                <a:schemeClr val="tx1"/>
              </a:solidFill>
              <a:latin typeface="+mj-lt"/>
            </a:endParaRPr>
          </a:p>
          <a:p>
            <a:r>
              <a:rPr lang="en-US" b="0" dirty="0">
                <a:solidFill>
                  <a:schemeClr val="tx1"/>
                </a:solidFill>
                <a:latin typeface="+mj-lt"/>
              </a:rPr>
              <a:t>BUT</a:t>
            </a:r>
          </a:p>
          <a:p>
            <a:endParaRPr lang="en-US" b="0" dirty="0">
              <a:solidFill>
                <a:schemeClr val="tx1"/>
              </a:solidFill>
              <a:latin typeface="+mj-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latin typeface="+mj-lt"/>
              </a:rPr>
              <a:t>FORMAT_QMARK_REGEX = _</a:t>
            </a:r>
            <a:r>
              <a:rPr lang="en-US" b="0" dirty="0" err="1">
                <a:solidFill>
                  <a:schemeClr val="tx1"/>
                </a:solidFill>
                <a:latin typeface="+mj-lt"/>
              </a:rPr>
              <a:t>lazy_re_compile</a:t>
            </a:r>
            <a:r>
              <a:rPr lang="en-US" b="0" dirty="0">
                <a:solidFill>
                  <a:schemeClr val="tx1"/>
                </a:solidFill>
                <a:latin typeface="+mj-lt"/>
              </a:rPr>
              <a:t>(r"(?&lt;!%)%s")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latin typeface="+mj-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latin typeface="+mj-lt"/>
              </a:rPr>
              <a:t>Which is a lazily compiled regular </a:t>
            </a:r>
            <a:r>
              <a:rPr lang="en-US" b="0" dirty="0" err="1">
                <a:solidFill>
                  <a:schemeClr val="tx1"/>
                </a:solidFill>
                <a:latin typeface="+mj-lt"/>
              </a:rPr>
              <a:t>comprehssion</a:t>
            </a:r>
            <a:endParaRPr lang="en-US" b="0" dirty="0">
              <a:solidFill>
                <a:schemeClr val="tx1"/>
              </a:solidFill>
              <a:latin typeface="+mj-lt"/>
            </a:endParaRP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53</a:t>
            </a:fld>
            <a:endParaRPr lang="en-US"/>
          </a:p>
        </p:txBody>
      </p:sp>
    </p:spTree>
    <p:extLst>
      <p:ext uri="{BB962C8B-B14F-4D97-AF65-F5344CB8AC3E}">
        <p14:creationId xmlns:p14="http://schemas.microsoft.com/office/powerpoint/2010/main" val="283030590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looking at the helper method </a:t>
            </a:r>
            <a:r>
              <a:rPr lang="en-US" b="0" dirty="0">
                <a:solidFill>
                  <a:schemeClr val="tx1"/>
                </a:solidFill>
                <a:latin typeface="Inconsolata NF" pitchFamily="49" charset="77"/>
              </a:rPr>
              <a:t>_</a:t>
            </a:r>
            <a:r>
              <a:rPr lang="en-US" b="0" dirty="0" err="1">
                <a:solidFill>
                  <a:schemeClr val="tx1"/>
                </a:solidFill>
                <a:latin typeface="Inconsolata NF" pitchFamily="49" charset="77"/>
              </a:rPr>
              <a:t>lazy_re_compile</a:t>
            </a:r>
            <a:r>
              <a:rPr lang="en-US" b="0" dirty="0">
                <a:solidFill>
                  <a:schemeClr val="tx1"/>
                </a:solidFill>
                <a:latin typeface="Inconsolata NF" pitchFamily="49" charset="77"/>
              </a:rPr>
              <a:t>() we see that it “</a:t>
            </a:r>
            <a:r>
              <a:rPr lang="en-US" dirty="0">
                <a:solidFill>
                  <a:schemeClr val="tx1"/>
                </a:solidFill>
                <a:effectLst/>
              </a:rPr>
              <a:t>lazily compiles a regex with flags” and has two parameters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effectLst/>
              </a:rPr>
              <a:t>Regex: The Regular Expression to evaluate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effectLst/>
              </a:rPr>
              <a:t>Flags: Flags that </a:t>
            </a:r>
            <a:r>
              <a:rPr lang="en-US" dirty="0" err="1">
                <a:solidFill>
                  <a:schemeClr val="tx1"/>
                </a:solidFill>
                <a:effectLst/>
              </a:rPr>
              <a:t>modiry</a:t>
            </a:r>
            <a:r>
              <a:rPr lang="en-US" dirty="0">
                <a:solidFill>
                  <a:schemeClr val="tx1"/>
                </a:solidFill>
                <a:effectLst/>
              </a:rPr>
              <a:t> the behavior of the regex compilation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effectLst/>
              </a:rPr>
              <a:t>Some examples of flags are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solidFill>
                  <a:schemeClr val="tx1"/>
                </a:solidFill>
              </a:rPr>
              <a:t>re.I</a:t>
            </a:r>
            <a:r>
              <a:rPr lang="en-US" dirty="0">
                <a:solidFill>
                  <a:schemeClr val="tx1"/>
                </a:solidFill>
              </a:rPr>
              <a:t>: ignore case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solidFill>
                  <a:schemeClr val="tx1"/>
                </a:solidFill>
                <a:effectLst/>
              </a:rPr>
              <a:t>re.S</a:t>
            </a:r>
            <a:r>
              <a:rPr lang="en-US" dirty="0">
                <a:solidFill>
                  <a:schemeClr val="tx1"/>
                </a:solidFill>
                <a:effectLst/>
              </a:rPr>
              <a:t>: </a:t>
            </a:r>
            <a:r>
              <a:rPr lang="en-US" dirty="0">
                <a:solidFill>
                  <a:schemeClr val="tx1"/>
                </a:solidFill>
              </a:rPr>
              <a:t>makes the dot character match any character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our case, we don’t need to worry about the flags though. I included for completeness here</a:t>
            </a:r>
          </a:p>
        </p:txBody>
      </p:sp>
      <p:sp>
        <p:nvSpPr>
          <p:cNvPr id="4" name="Slide Number Placeholder 3"/>
          <p:cNvSpPr>
            <a:spLocks noGrp="1"/>
          </p:cNvSpPr>
          <p:nvPr>
            <p:ph type="sldNum" sz="quarter" idx="5"/>
          </p:nvPr>
        </p:nvSpPr>
        <p:spPr/>
        <p:txBody>
          <a:bodyPr/>
          <a:lstStyle/>
          <a:p>
            <a:fld id="{5B105CD6-096C-EA40-9B31-0FFB08AC29C0}" type="slidenum">
              <a:rPr lang="en-US" smtClean="0"/>
              <a:t>54</a:t>
            </a:fld>
            <a:endParaRPr lang="en-US"/>
          </a:p>
        </p:txBody>
      </p:sp>
    </p:spTree>
    <p:extLst>
      <p:ext uri="{BB962C8B-B14F-4D97-AF65-F5344CB8AC3E}">
        <p14:creationId xmlns:p14="http://schemas.microsoft.com/office/powerpoint/2010/main" val="348964781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latin typeface="Inconsolata NF" pitchFamily="49" charset="77"/>
              </a:rPr>
              <a:t>OK … so what do we know?</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latin typeface="Inconsolata NF" pitchFamily="49" charset="77"/>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b="0" dirty="0">
                <a:solidFill>
                  <a:schemeClr val="tx1"/>
                </a:solidFill>
                <a:latin typeface="Inconsolata NF" pitchFamily="49" charset="77"/>
              </a:rPr>
              <a:t>The issue is with the execute method</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b="0" dirty="0">
                <a:solidFill>
                  <a:schemeClr val="tx1"/>
                </a:solidFill>
                <a:latin typeface="Inconsolata NF" pitchFamily="49" charset="77"/>
              </a:rPr>
              <a:t>But that is driven by the </a:t>
            </a:r>
            <a:r>
              <a:rPr lang="en-US" b="0" dirty="0" err="1">
                <a:solidFill>
                  <a:schemeClr val="tx1"/>
                </a:solidFill>
                <a:latin typeface="Inconsolata NF" pitchFamily="49" charset="77"/>
              </a:rPr>
              <a:t>convert_query</a:t>
            </a:r>
            <a:r>
              <a:rPr lang="en-US" b="0" dirty="0">
                <a:solidFill>
                  <a:schemeClr val="tx1"/>
                </a:solidFill>
                <a:latin typeface="Inconsolata NF" pitchFamily="49" charset="77"/>
              </a:rPr>
              <a:t>() method</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b="0" dirty="0">
                <a:solidFill>
                  <a:schemeClr val="tx1"/>
                </a:solidFill>
                <a:latin typeface="Inconsolata NF" pitchFamily="49" charset="77"/>
              </a:rPr>
              <a:t>will also likely impact the </a:t>
            </a:r>
            <a:r>
              <a:rPr lang="en-US" b="0" dirty="0" err="1">
                <a:solidFill>
                  <a:schemeClr val="tx1"/>
                </a:solidFill>
                <a:latin typeface="Inconsolata NF" pitchFamily="49" charset="77"/>
              </a:rPr>
              <a:t>executemany</a:t>
            </a:r>
            <a:r>
              <a:rPr lang="en-US" b="0" dirty="0">
                <a:solidFill>
                  <a:schemeClr val="tx1"/>
                </a:solidFill>
                <a:latin typeface="Inconsolata NF" pitchFamily="49" charset="77"/>
              </a:rPr>
              <a:t>() method as well</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b="0" dirty="0">
              <a:solidFill>
                <a:schemeClr val="tx1"/>
              </a:solidFill>
              <a:latin typeface="Inconsolata NF" pitchFamily="49" charset="77"/>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b="0" dirty="0">
              <a:solidFill>
                <a:schemeClr val="tx1"/>
              </a:solidFill>
              <a:latin typeface="Inconsolata NF" pitchFamily="49" charset="77"/>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55</a:t>
            </a:fld>
            <a:endParaRPr lang="en-US"/>
          </a:p>
        </p:txBody>
      </p:sp>
    </p:spTree>
    <p:extLst>
      <p:ext uri="{BB962C8B-B14F-4D97-AF65-F5344CB8AC3E}">
        <p14:creationId xmlns:p14="http://schemas.microsoft.com/office/powerpoint/2010/main" val="215253800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ACTION: SLOW DOWN</a:t>
            </a:r>
          </a:p>
          <a:p>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56</a:t>
            </a:fld>
            <a:endParaRPr lang="en-US"/>
          </a:p>
        </p:txBody>
      </p:sp>
    </p:spTree>
    <p:extLst>
      <p:ext uri="{BB962C8B-B14F-4D97-AF65-F5344CB8AC3E}">
        <p14:creationId xmlns:p14="http://schemas.microsoft.com/office/powerpoint/2010/main" val="267687375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Write some code</a:t>
            </a:r>
          </a:p>
        </p:txBody>
      </p:sp>
      <p:sp>
        <p:nvSpPr>
          <p:cNvPr id="4" name="Slide Number Placeholder 3"/>
          <p:cNvSpPr>
            <a:spLocks noGrp="1"/>
          </p:cNvSpPr>
          <p:nvPr>
            <p:ph type="sldNum" sz="quarter" idx="5"/>
          </p:nvPr>
        </p:nvSpPr>
        <p:spPr/>
        <p:txBody>
          <a:bodyPr/>
          <a:lstStyle/>
          <a:p>
            <a:fld id="{5B105CD6-096C-EA40-9B31-0FFB08AC29C0}" type="slidenum">
              <a:rPr lang="en-US" smtClean="0"/>
              <a:t>57</a:t>
            </a:fld>
            <a:endParaRPr lang="en-US"/>
          </a:p>
        </p:txBody>
      </p:sp>
    </p:spTree>
    <p:extLst>
      <p:ext uri="{BB962C8B-B14F-4D97-AF65-F5344CB8AC3E}">
        <p14:creationId xmlns:p14="http://schemas.microsoft.com/office/powerpoint/2010/main" val="292101999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apple-system"/>
              </a:rPr>
              <a:t>We know from previous slides that this select statement will fail,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apple-system"/>
              </a:rPr>
              <a:t>while the second one will succeed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apple-system"/>
              </a:rPr>
              <a:t>SO ... One solution could be to somehow transform the first string into the second, accounting for all of the ways that someone could put in a parameter set.</a:t>
            </a:r>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58</a:t>
            </a:fld>
            <a:endParaRPr lang="en-US"/>
          </a:p>
        </p:txBody>
      </p:sp>
    </p:spTree>
    <p:extLst>
      <p:ext uri="{BB962C8B-B14F-4D97-AF65-F5344CB8AC3E}">
        <p14:creationId xmlns:p14="http://schemas.microsoft.com/office/powerpoint/2010/main" val="120973810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Use a regular expression to convert the string!</a:t>
            </a:r>
          </a:p>
        </p:txBody>
      </p:sp>
      <p:sp>
        <p:nvSpPr>
          <p:cNvPr id="4" name="Slide Number Placeholder 3"/>
          <p:cNvSpPr>
            <a:spLocks noGrp="1"/>
          </p:cNvSpPr>
          <p:nvPr>
            <p:ph type="sldNum" sz="quarter" idx="5"/>
          </p:nvPr>
        </p:nvSpPr>
        <p:spPr/>
        <p:txBody>
          <a:bodyPr/>
          <a:lstStyle/>
          <a:p>
            <a:fld id="{5B105CD6-096C-EA40-9B31-0FFB08AC29C0}" type="slidenum">
              <a:rPr lang="en-US" smtClean="0"/>
              <a:t>59</a:t>
            </a:fld>
            <a:endParaRPr lang="en-US"/>
          </a:p>
        </p:txBody>
      </p:sp>
    </p:spTree>
    <p:extLst>
      <p:ext uri="{BB962C8B-B14F-4D97-AF65-F5344CB8AC3E}">
        <p14:creationId xmlns:p14="http://schemas.microsoft.com/office/powerpoint/2010/main" val="18720213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shot of all of the participants at </a:t>
            </a:r>
            <a:r>
              <a:rPr lang="en-US" dirty="0" err="1"/>
              <a:t>DjangoCon</a:t>
            </a:r>
            <a:r>
              <a:rPr lang="en-US" dirty="0"/>
              <a:t> US last year in San Diego</a:t>
            </a:r>
          </a:p>
          <a:p>
            <a:endParaRPr lang="en-US" dirty="0"/>
          </a:p>
          <a:p>
            <a:r>
              <a:rPr lang="en-US" dirty="0"/>
              <a:t>And yes, that is actually me circled there</a:t>
            </a:r>
          </a:p>
          <a:p>
            <a:endParaRPr lang="en-US" dirty="0"/>
          </a:p>
          <a:p>
            <a:r>
              <a:rPr lang="en-US" dirty="0"/>
              <a:t>https://</a:t>
            </a:r>
            <a:r>
              <a:rPr lang="en-US" dirty="0" err="1"/>
              <a:t>www.flickr.com</a:t>
            </a:r>
            <a:r>
              <a:rPr lang="en-US" dirty="0"/>
              <a:t>/photos/</a:t>
            </a:r>
            <a:r>
              <a:rPr lang="en-US" dirty="0" err="1"/>
              <a:t>djangocon</a:t>
            </a:r>
            <a:r>
              <a:rPr lang="en-US" dirty="0"/>
              <a:t>/52487681790/in/album-72177720303543873/</a:t>
            </a:r>
          </a:p>
        </p:txBody>
      </p:sp>
      <p:sp>
        <p:nvSpPr>
          <p:cNvPr id="4" name="Slide Number Placeholder 3"/>
          <p:cNvSpPr>
            <a:spLocks noGrp="1"/>
          </p:cNvSpPr>
          <p:nvPr>
            <p:ph type="sldNum" sz="quarter" idx="5"/>
          </p:nvPr>
        </p:nvSpPr>
        <p:spPr/>
        <p:txBody>
          <a:bodyPr/>
          <a:lstStyle/>
          <a:p>
            <a:fld id="{5B105CD6-096C-EA40-9B31-0FFB08AC29C0}" type="slidenum">
              <a:rPr lang="en-US" smtClean="0"/>
              <a:t>6</a:t>
            </a:fld>
            <a:endParaRPr lang="en-US"/>
          </a:p>
        </p:txBody>
      </p:sp>
    </p:spTree>
    <p:extLst>
      <p:ext uri="{BB962C8B-B14F-4D97-AF65-F5344CB8AC3E}">
        <p14:creationId xmlns:p14="http://schemas.microsoft.com/office/powerpoint/2010/main" val="383112737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ACTION: SLOW DOWN!!!!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We want to go from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To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ACTION: Count to Three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60</a:t>
            </a:fld>
            <a:endParaRPr lang="en-US"/>
          </a:p>
        </p:txBody>
      </p:sp>
    </p:spTree>
    <p:extLst>
      <p:ext uri="{BB962C8B-B14F-4D97-AF65-F5344CB8AC3E}">
        <p14:creationId xmlns:p14="http://schemas.microsoft.com/office/powerpoint/2010/main" val="3167483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solidFill>
                  <a:schemeClr val="tx1"/>
                </a:solidFill>
              </a:rPr>
              <a:t>We want to replace )s with an empty string</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solidFill>
                  <a:schemeClr val="tx1"/>
                </a:solidFill>
              </a:rPr>
              <a:t>And we want to replace %( with a :, highlighted here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solidFill>
                  <a:schemeClr val="tx1"/>
                </a:solidFill>
              </a:rPr>
              <a:t>And now we have our final string</a:t>
            </a:r>
          </a:p>
        </p:txBody>
      </p:sp>
      <p:sp>
        <p:nvSpPr>
          <p:cNvPr id="4" name="Slide Number Placeholder 3"/>
          <p:cNvSpPr>
            <a:spLocks noGrp="1"/>
          </p:cNvSpPr>
          <p:nvPr>
            <p:ph type="sldNum" sz="quarter" idx="5"/>
          </p:nvPr>
        </p:nvSpPr>
        <p:spPr/>
        <p:txBody>
          <a:bodyPr/>
          <a:lstStyle/>
          <a:p>
            <a:fld id="{5B105CD6-096C-EA40-9B31-0FFB08AC29C0}" type="slidenum">
              <a:rPr lang="en-US" smtClean="0"/>
              <a:t>61</a:t>
            </a:fld>
            <a:endParaRPr lang="en-US"/>
          </a:p>
        </p:txBody>
      </p:sp>
    </p:spTree>
    <p:extLst>
      <p:ext uri="{BB962C8B-B14F-4D97-AF65-F5344CB8AC3E}">
        <p14:creationId xmlns:p14="http://schemas.microsoft.com/office/powerpoint/2010/main" val="261378209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This transformation can be done with this regular expression</a:t>
            </a:r>
          </a:p>
        </p:txBody>
      </p:sp>
      <p:sp>
        <p:nvSpPr>
          <p:cNvPr id="4" name="Slide Number Placeholder 3"/>
          <p:cNvSpPr>
            <a:spLocks noGrp="1"/>
          </p:cNvSpPr>
          <p:nvPr>
            <p:ph type="sldNum" sz="quarter" idx="5"/>
          </p:nvPr>
        </p:nvSpPr>
        <p:spPr/>
        <p:txBody>
          <a:bodyPr/>
          <a:lstStyle/>
          <a:p>
            <a:fld id="{5B105CD6-096C-EA40-9B31-0FFB08AC29C0}" type="slidenum">
              <a:rPr lang="en-US" smtClean="0"/>
              <a:t>62</a:t>
            </a:fld>
            <a:endParaRPr lang="en-US"/>
          </a:p>
        </p:txBody>
      </p:sp>
    </p:spTree>
    <p:extLst>
      <p:ext uri="{BB962C8B-B14F-4D97-AF65-F5344CB8AC3E}">
        <p14:creationId xmlns:p14="http://schemas.microsoft.com/office/powerpoint/2010/main" val="386280334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ACTION: Slow Down Count to three</a:t>
            </a:r>
          </a:p>
          <a:p>
            <a:endParaRPr lang="en-US" dirty="0">
              <a:solidFill>
                <a:schemeClr val="tx1"/>
              </a:solidFill>
            </a:endParaRPr>
          </a:p>
          <a:p>
            <a:r>
              <a:rPr lang="en-US" dirty="0">
                <a:solidFill>
                  <a:schemeClr val="tx1"/>
                </a:solidFill>
              </a:rPr>
              <a:t>I posted my initial idea to the ticket in Trac</a:t>
            </a:r>
          </a:p>
        </p:txBody>
      </p:sp>
      <p:sp>
        <p:nvSpPr>
          <p:cNvPr id="4" name="Slide Number Placeholder 3"/>
          <p:cNvSpPr>
            <a:spLocks noGrp="1"/>
          </p:cNvSpPr>
          <p:nvPr>
            <p:ph type="sldNum" sz="quarter" idx="5"/>
          </p:nvPr>
        </p:nvSpPr>
        <p:spPr/>
        <p:txBody>
          <a:bodyPr/>
          <a:lstStyle/>
          <a:p>
            <a:fld id="{5B105CD6-096C-EA40-9B31-0FFB08AC29C0}" type="slidenum">
              <a:rPr lang="en-US" smtClean="0"/>
              <a:t>63</a:t>
            </a:fld>
            <a:endParaRPr lang="en-US"/>
          </a:p>
        </p:txBody>
      </p:sp>
    </p:spTree>
    <p:extLst>
      <p:ext uri="{BB962C8B-B14F-4D97-AF65-F5344CB8AC3E}">
        <p14:creationId xmlns:p14="http://schemas.microsoft.com/office/powerpoint/2010/main" val="197513596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But as the (paraphrased) saying goes (originally attributed to </a:t>
            </a:r>
            <a:r>
              <a:rPr lang="en-US" b="1" i="0" dirty="0">
                <a:solidFill>
                  <a:schemeClr val="tx1"/>
                </a:solidFill>
                <a:effectLst/>
                <a:latin typeface="Roboto" panose="02000000000000000000" pitchFamily="2" charset="0"/>
              </a:rPr>
              <a:t>Jamie </a:t>
            </a:r>
            <a:r>
              <a:rPr lang="en-US" b="1" i="0" dirty="0" err="1">
                <a:solidFill>
                  <a:schemeClr val="tx1"/>
                </a:solidFill>
                <a:effectLst/>
                <a:latin typeface="Roboto" panose="02000000000000000000" pitchFamily="2" charset="0"/>
              </a:rPr>
              <a:t>Zawinski</a:t>
            </a:r>
            <a:r>
              <a:rPr lang="en-US" b="1" i="0" dirty="0">
                <a:solidFill>
                  <a:schemeClr val="tx1"/>
                </a:solidFill>
                <a:effectLst/>
                <a:latin typeface="Roboto" panose="02000000000000000000" pitchFamily="2" charset="0"/>
              </a:rPr>
              <a:t>)</a:t>
            </a:r>
            <a:r>
              <a:rPr lang="en-US" dirty="0">
                <a:solidFill>
                  <a:schemeClr val="tx1"/>
                </a:solidFill>
              </a:rPr>
              <a:t>, “I had a problem so I used a Regular Expression and now I have two problems”</a:t>
            </a:r>
          </a:p>
          <a:p>
            <a:endParaRPr lang="en-US" dirty="0">
              <a:solidFill>
                <a:schemeClr val="tx1"/>
              </a:solidFill>
            </a:endParaRPr>
          </a:p>
          <a:p>
            <a:r>
              <a:rPr lang="en-US" dirty="0">
                <a:solidFill>
                  <a:schemeClr val="tx1"/>
                </a:solidFill>
              </a:rPr>
              <a:t>ACTION: Take a sip of water</a:t>
            </a:r>
          </a:p>
          <a:p>
            <a:endParaRPr lang="en-US" dirty="0">
              <a:solidFill>
                <a:schemeClr val="tx1"/>
              </a:solidFill>
            </a:endParaRPr>
          </a:p>
          <a:p>
            <a:pPr marL="0" indent="0">
              <a:buNone/>
            </a:pPr>
            <a:r>
              <a:rPr lang="en-US" dirty="0">
                <a:solidFill>
                  <a:schemeClr val="tx1"/>
                </a:solidFill>
              </a:rPr>
              <a:t>This looks quite fragile </a:t>
            </a:r>
          </a:p>
          <a:p>
            <a:pPr marL="0" indent="0">
              <a:buNone/>
            </a:pPr>
            <a:endParaRPr lang="en-US" dirty="0">
              <a:solidFill>
                <a:schemeClr val="tx1"/>
              </a:solidFill>
            </a:endParaRPr>
          </a:p>
          <a:p>
            <a:pPr marL="0" indent="0">
              <a:buNone/>
            </a:pPr>
            <a:r>
              <a:rPr lang="en-US" dirty="0">
                <a:solidFill>
                  <a:schemeClr val="tx1"/>
                </a:solidFill>
              </a:rPr>
              <a:t>consider, for example a query which, for whatever reason, includes </a:t>
            </a:r>
            <a:r>
              <a:rPr lang="en-US" b="1" dirty="0">
                <a:solidFill>
                  <a:schemeClr val="tx1"/>
                </a:solidFill>
                <a:highlight>
                  <a:srgbClr val="FFFF00"/>
                </a:highlight>
                <a:latin typeface="Inconsolata NF" pitchFamily="49" charset="77"/>
              </a:rPr>
              <a:t>`)s`</a:t>
            </a:r>
            <a:r>
              <a:rPr lang="en-US" dirty="0">
                <a:solidFill>
                  <a:schemeClr val="tx1"/>
                </a:solidFill>
              </a:rPr>
              <a:t> in a string constant</a:t>
            </a:r>
          </a:p>
          <a:p>
            <a:pPr marL="0" indent="0">
              <a:buNone/>
            </a:pPr>
            <a:endParaRPr lang="en-US" dirty="0">
              <a:solidFill>
                <a:schemeClr val="tx1"/>
              </a:solidFill>
            </a:endParaRPr>
          </a:p>
          <a:p>
            <a:pPr marL="0" indent="0">
              <a:buNone/>
            </a:pPr>
            <a:r>
              <a:rPr lang="en-US" dirty="0">
                <a:solidFill>
                  <a:schemeClr val="tx1"/>
                </a:solidFill>
              </a:rPr>
              <a:t>A more robust approach is to create a naming dictionary from all the parameter names, and use that to format the original text:</a:t>
            </a:r>
          </a:p>
          <a:p>
            <a:pPr marL="0" indent="0">
              <a:buNone/>
            </a:pPr>
            <a:endParaRPr lang="en-US" dirty="0">
              <a:solidFill>
                <a:schemeClr val="tx1"/>
              </a:solidFill>
            </a:endParaRPr>
          </a:p>
          <a:p>
            <a:pPr marL="0" indent="0">
              <a:buNone/>
            </a:pPr>
            <a:r>
              <a:rPr lang="en-US" b="1" dirty="0">
                <a:solidFill>
                  <a:schemeClr val="tx1"/>
                </a:solidFill>
                <a:latin typeface="Inconsolata NF" pitchFamily="49" charset="77"/>
              </a:rPr>
              <a:t>	</a:t>
            </a:r>
            <a:r>
              <a:rPr lang="en-US" b="1" dirty="0" err="1">
                <a:solidFill>
                  <a:schemeClr val="tx1"/>
                </a:solidFill>
                <a:latin typeface="Inconsolata NF" pitchFamily="49" charset="77"/>
              </a:rPr>
              <a:t>naming_dict</a:t>
            </a:r>
            <a:r>
              <a:rPr lang="en-US" b="1" dirty="0">
                <a:solidFill>
                  <a:schemeClr val="tx1"/>
                </a:solidFill>
                <a:latin typeface="Inconsolata NF" pitchFamily="49" charset="77"/>
              </a:rPr>
              <a:t> = { param: f":{param}" for param in </a:t>
            </a:r>
            <a:r>
              <a:rPr lang="en-US" b="1" dirty="0" err="1">
                <a:solidFill>
                  <a:schemeClr val="tx1"/>
                </a:solidFill>
                <a:latin typeface="Inconsolata NF" pitchFamily="49" charset="77"/>
              </a:rPr>
              <a:t>param_names</a:t>
            </a:r>
            <a:r>
              <a:rPr lang="en-US" b="1" dirty="0">
                <a:solidFill>
                  <a:schemeClr val="tx1"/>
                </a:solidFill>
                <a:latin typeface="Inconsolata NF" pitchFamily="49" charset="77"/>
              </a:rPr>
              <a:t>} </a:t>
            </a:r>
          </a:p>
          <a:p>
            <a:pPr marL="0" indent="0">
              <a:buNone/>
            </a:pPr>
            <a:r>
              <a:rPr lang="en-US" b="1" dirty="0">
                <a:solidFill>
                  <a:schemeClr val="tx1"/>
                </a:solidFill>
                <a:latin typeface="Inconsolata NF" pitchFamily="49" charset="77"/>
              </a:rPr>
              <a:t>	query = query % </a:t>
            </a:r>
            <a:r>
              <a:rPr lang="en-US" b="1" dirty="0" err="1">
                <a:solidFill>
                  <a:schemeClr val="tx1"/>
                </a:solidFill>
                <a:latin typeface="Inconsolata NF" pitchFamily="49" charset="77"/>
              </a:rPr>
              <a:t>naming_dict</a:t>
            </a:r>
            <a:endParaRPr lang="en-US" b="1" dirty="0">
              <a:solidFill>
                <a:schemeClr val="tx1"/>
              </a:solidFill>
              <a:latin typeface="Inconsolata NF" pitchFamily="49" charset="77"/>
            </a:endParaRPr>
          </a:p>
          <a:p>
            <a:pPr marL="0" indent="0">
              <a:buNone/>
            </a:pPr>
            <a:endParaRPr lang="en-US" b="1" dirty="0">
              <a:solidFill>
                <a:schemeClr val="tx1"/>
              </a:solidFill>
              <a:latin typeface="Inconsolata NF" pitchFamily="49" charset="77"/>
            </a:endParaRPr>
          </a:p>
          <a:p>
            <a:pPr marL="0" indent="0">
              <a:buNone/>
            </a:pPr>
            <a:r>
              <a:rPr lang="en-US" dirty="0">
                <a:solidFill>
                  <a:schemeClr val="tx1"/>
                </a:solidFill>
              </a:rPr>
              <a:t>Where </a:t>
            </a:r>
            <a:r>
              <a:rPr lang="en-US" b="1" dirty="0" err="1">
                <a:solidFill>
                  <a:schemeClr val="tx1"/>
                </a:solidFill>
                <a:latin typeface="Inconsolata NF" pitchFamily="49" charset="77"/>
              </a:rPr>
              <a:t>param_names</a:t>
            </a:r>
            <a:r>
              <a:rPr lang="en-US" dirty="0">
                <a:solidFill>
                  <a:schemeClr val="tx1"/>
                </a:solidFill>
              </a:rPr>
              <a:t> can be collected either by parsing the query, or from the parameters given.</a:t>
            </a:r>
          </a:p>
          <a:p>
            <a:endParaRPr lang="en-US" dirty="0">
              <a:solidFill>
                <a:schemeClr val="tx1"/>
              </a:solidFill>
            </a:endParaRPr>
          </a:p>
          <a:p>
            <a:r>
              <a:rPr lang="en-US" dirty="0">
                <a:solidFill>
                  <a:schemeClr val="tx1"/>
                </a:solidFill>
              </a:rPr>
              <a:t>If this would have been all that was put into the comment I might have been a bit discouraged because honestly, I was a bit confused, but …</a:t>
            </a:r>
          </a:p>
        </p:txBody>
      </p:sp>
      <p:sp>
        <p:nvSpPr>
          <p:cNvPr id="4" name="Slide Number Placeholder 3"/>
          <p:cNvSpPr>
            <a:spLocks noGrp="1"/>
          </p:cNvSpPr>
          <p:nvPr>
            <p:ph type="sldNum" sz="quarter" idx="5"/>
          </p:nvPr>
        </p:nvSpPr>
        <p:spPr/>
        <p:txBody>
          <a:bodyPr/>
          <a:lstStyle/>
          <a:p>
            <a:fld id="{5B105CD6-096C-EA40-9B31-0FFB08AC29C0}" type="slidenum">
              <a:rPr lang="en-US" smtClean="0"/>
              <a:t>64</a:t>
            </a:fld>
            <a:endParaRPr lang="en-US"/>
          </a:p>
        </p:txBody>
      </p:sp>
    </p:spTree>
    <p:extLst>
      <p:ext uri="{BB962C8B-B14F-4D97-AF65-F5344CB8AC3E}">
        <p14:creationId xmlns:p14="http://schemas.microsoft.com/office/powerpoint/2010/main" val="385935841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Shia also left this in the comment</a:t>
            </a:r>
          </a:p>
          <a:p>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take a look at the Oracle backend -- I wrote that piece too long ago to remember which it takes,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at the time I knew what I was doing there</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65</a:t>
            </a:fld>
            <a:endParaRPr lang="en-US"/>
          </a:p>
        </p:txBody>
      </p:sp>
    </p:spTree>
    <p:extLst>
      <p:ext uri="{BB962C8B-B14F-4D97-AF65-F5344CB8AC3E}">
        <p14:creationId xmlns:p14="http://schemas.microsoft.com/office/powerpoint/2010/main" val="308836206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400" dirty="0">
                <a:solidFill>
                  <a:schemeClr val="tx1"/>
                </a:solidFill>
              </a:rPr>
              <a:t>Similarly Simon Charette said:</a:t>
            </a:r>
          </a:p>
          <a:p>
            <a:pPr marL="0" indent="0">
              <a:buNone/>
            </a:pPr>
            <a:endParaRPr lang="en-US" sz="1400" dirty="0">
              <a:solidFill>
                <a:schemeClr val="tx1"/>
              </a:solidFill>
            </a:endParaRPr>
          </a:p>
          <a:p>
            <a:pPr marL="0" indent="0">
              <a:buNone/>
            </a:pPr>
            <a:r>
              <a:rPr lang="en-US" sz="1400" dirty="0">
                <a:solidFill>
                  <a:schemeClr val="tx1"/>
                </a:solidFill>
              </a:rPr>
              <a:t>I</a:t>
            </a:r>
            <a:r>
              <a:rPr lang="en-US" dirty="0">
                <a:solidFill>
                  <a:schemeClr val="tx1"/>
                </a:solidFill>
              </a:rPr>
              <a:t> </a:t>
            </a:r>
            <a:r>
              <a:rPr lang="en-US" sz="4800" dirty="0">
                <a:solidFill>
                  <a:schemeClr val="tx1"/>
                </a:solidFill>
              </a:rPr>
              <a:t>agree</a:t>
            </a:r>
            <a:r>
              <a:rPr lang="en-US" dirty="0">
                <a:solidFill>
                  <a:schemeClr val="tx1"/>
                </a:solidFill>
              </a:rPr>
              <a:t> </a:t>
            </a:r>
            <a:r>
              <a:rPr lang="en-US" sz="1400" dirty="0">
                <a:solidFill>
                  <a:schemeClr val="tx1"/>
                </a:solidFill>
              </a:rPr>
              <a:t>with Shai that we should </a:t>
            </a:r>
            <a:r>
              <a:rPr lang="en-US" sz="4800" dirty="0">
                <a:solidFill>
                  <a:schemeClr val="tx1"/>
                </a:solidFill>
              </a:rPr>
              <a:t>avoid using regex </a:t>
            </a:r>
            <a:r>
              <a:rPr lang="en-US" dirty="0">
                <a:solidFill>
                  <a:schemeClr val="tx1"/>
                </a:solidFill>
              </a:rPr>
              <a:t>here. He stated in the ticket:</a:t>
            </a:r>
          </a:p>
          <a:p>
            <a:pPr marL="0" indent="0">
              <a:buNone/>
            </a:pPr>
            <a:endParaRPr lang="en-US" dirty="0">
              <a:solidFill>
                <a:schemeClr val="tx1"/>
              </a:solidFill>
            </a:endParaRPr>
          </a:p>
          <a:p>
            <a:pPr marL="0" indent="0">
              <a:buNone/>
            </a:pPr>
            <a:r>
              <a:rPr lang="en-US" sz="1200" dirty="0">
                <a:solidFill>
                  <a:schemeClr val="tx1"/>
                </a:solidFill>
              </a:rPr>
              <a:t>The </a:t>
            </a:r>
            <a:r>
              <a:rPr lang="en-US" sz="4800" dirty="0">
                <a:solidFill>
                  <a:schemeClr val="tx1"/>
                </a:solidFill>
              </a:rPr>
              <a:t>most straightforward solution </a:t>
            </a:r>
            <a:r>
              <a:rPr lang="en-US" sz="1200" dirty="0">
                <a:solidFill>
                  <a:schemeClr val="tx1"/>
                </a:solidFill>
              </a:rPr>
              <a:t>I can think of, </a:t>
            </a:r>
          </a:p>
          <a:p>
            <a:pPr marL="0" indent="0">
              <a:buNone/>
            </a:pPr>
            <a:endParaRPr lang="en-US" sz="1200" dirty="0">
              <a:solidFill>
                <a:schemeClr val="tx1"/>
              </a:solidFill>
            </a:endParaRPr>
          </a:p>
          <a:p>
            <a:pPr marL="0" indent="0">
              <a:buNone/>
            </a:pPr>
            <a:r>
              <a:rPr lang="en-US" sz="1200" dirty="0">
                <a:solidFill>
                  <a:schemeClr val="tx1"/>
                </a:solidFill>
              </a:rPr>
              <a:t>I haven't looked at the Oracle implementation in details, </a:t>
            </a:r>
          </a:p>
          <a:p>
            <a:pPr marL="0" indent="0">
              <a:buNone/>
            </a:pPr>
            <a:endParaRPr lang="en-US" sz="1200" dirty="0">
              <a:solidFill>
                <a:schemeClr val="tx1"/>
              </a:solidFill>
            </a:endParaRPr>
          </a:p>
          <a:p>
            <a:pPr marL="0" indent="0">
              <a:buNone/>
            </a:pPr>
            <a:r>
              <a:rPr lang="en-US" sz="1200" dirty="0">
                <a:solidFill>
                  <a:schemeClr val="tx1"/>
                </a:solidFill>
              </a:rPr>
              <a:t>would be to simply implement</a:t>
            </a:r>
            <a:r>
              <a:rPr lang="en-US" dirty="0">
                <a:solidFill>
                  <a:schemeClr val="tx1"/>
                </a:solidFill>
              </a:rPr>
              <a:t> </a:t>
            </a:r>
            <a:r>
              <a:rPr lang="en-US" sz="4800" b="1" dirty="0">
                <a:solidFill>
                  <a:schemeClr val="tx1"/>
                </a:solidFill>
                <a:latin typeface="Inconsolata NF" pitchFamily="49" charset="77"/>
              </a:rPr>
              <a:t>__</a:t>
            </a:r>
            <a:r>
              <a:rPr lang="en-US" sz="4800" b="1" dirty="0" err="1">
                <a:solidFill>
                  <a:schemeClr val="tx1"/>
                </a:solidFill>
                <a:latin typeface="Inconsolata NF" pitchFamily="49" charset="77"/>
              </a:rPr>
              <a:t>getitem</a:t>
            </a:r>
            <a:r>
              <a:rPr lang="en-US" sz="4800" b="1" dirty="0">
                <a:solidFill>
                  <a:schemeClr val="tx1"/>
                </a:solidFill>
                <a:latin typeface="Inconsolata NF" pitchFamily="49" charset="77"/>
              </a:rPr>
              <a:t>__</a:t>
            </a: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This will ensure the backend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reports a meaningful low level message regarding _</a:t>
            </a:r>
            <a:r>
              <a:rPr lang="en-US" dirty="0" err="1">
                <a:solidFill>
                  <a:schemeClr val="tx1"/>
                </a:solidFill>
              </a:rPr>
              <a:t>missing_param</a:t>
            </a:r>
            <a:r>
              <a:rPr lang="en-US" dirty="0">
                <a:solidFill>
                  <a:schemeClr val="tx1"/>
                </a:solidFill>
              </a:rPr>
              <a:t>_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cases of a parameter is missing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instead of a </a:t>
            </a:r>
            <a:r>
              <a:rPr lang="en-US" b="1" dirty="0" err="1">
                <a:solidFill>
                  <a:schemeClr val="tx1"/>
                </a:solidFill>
                <a:latin typeface="Inconsolata NF" pitchFamily="49" charset="77"/>
              </a:rPr>
              <a:t>KeyError</a:t>
            </a:r>
            <a:r>
              <a:rPr lang="en-US" dirty="0">
                <a:solidFill>
                  <a:schemeClr val="tx1"/>
                </a:solidFill>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during the Django _translation_ phase</a:t>
            </a:r>
          </a:p>
          <a:p>
            <a:endParaRPr lang="en-US" dirty="0">
              <a:solidFill>
                <a:schemeClr val="tx1"/>
              </a:solidFill>
            </a:endParaRPr>
          </a:p>
          <a:p>
            <a:r>
              <a:rPr lang="en-US" dirty="0">
                <a:solidFill>
                  <a:schemeClr val="tx1"/>
                </a:solidFill>
              </a:rPr>
              <a:t>Which should make for a (hopefully) better developer experience in debugging</a:t>
            </a:r>
          </a:p>
        </p:txBody>
      </p:sp>
      <p:sp>
        <p:nvSpPr>
          <p:cNvPr id="4" name="Slide Number Placeholder 3"/>
          <p:cNvSpPr>
            <a:spLocks noGrp="1"/>
          </p:cNvSpPr>
          <p:nvPr>
            <p:ph type="sldNum" sz="quarter" idx="5"/>
          </p:nvPr>
        </p:nvSpPr>
        <p:spPr/>
        <p:txBody>
          <a:bodyPr/>
          <a:lstStyle/>
          <a:p>
            <a:fld id="{5B105CD6-096C-EA40-9B31-0FFB08AC29C0}" type="slidenum">
              <a:rPr lang="en-US" smtClean="0"/>
              <a:t>66</a:t>
            </a:fld>
            <a:endParaRPr lang="en-US"/>
          </a:p>
        </p:txBody>
      </p:sp>
    </p:spTree>
    <p:extLst>
      <p:ext uri="{BB962C8B-B14F-4D97-AF65-F5344CB8AC3E}">
        <p14:creationId xmlns:p14="http://schemas.microsoft.com/office/powerpoint/2010/main" val="94701883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The original code for the </a:t>
            </a:r>
            <a:r>
              <a:rPr lang="en-US" dirty="0" err="1">
                <a:solidFill>
                  <a:schemeClr val="tx1"/>
                </a:solidFill>
              </a:rPr>
              <a:t>convert_query</a:t>
            </a:r>
            <a:r>
              <a:rPr lang="en-US" dirty="0">
                <a:solidFill>
                  <a:schemeClr val="tx1"/>
                </a:solidFill>
              </a:rPr>
              <a:t> method is given by </a:t>
            </a:r>
          </a:p>
          <a:p>
            <a:endParaRPr lang="en-US" dirty="0">
              <a:solidFill>
                <a:schemeClr val="tx1"/>
              </a:solidFill>
            </a:endParaRPr>
          </a:p>
          <a:p>
            <a:r>
              <a:rPr lang="en-US" dirty="0">
                <a:solidFill>
                  <a:schemeClr val="tx1"/>
                </a:solidFill>
              </a:rPr>
              <a:t>It’s returning the </a:t>
            </a:r>
            <a:r>
              <a:rPr lang="en-US" sz="1200" dirty="0">
                <a:solidFill>
                  <a:schemeClr val="tx1"/>
                </a:solidFill>
                <a:latin typeface="Inconsolata NF" pitchFamily="49" charset="77"/>
              </a:rPr>
              <a:t>FORMAT_QMARK_REGEX (which is a lazily compiled regular expression)</a:t>
            </a:r>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67</a:t>
            </a:fld>
            <a:endParaRPr lang="en-US"/>
          </a:p>
        </p:txBody>
      </p:sp>
    </p:spTree>
    <p:extLst>
      <p:ext uri="{BB962C8B-B14F-4D97-AF65-F5344CB8AC3E}">
        <p14:creationId xmlns:p14="http://schemas.microsoft.com/office/powerpoint/2010/main" val="177145782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chemeClr val="tx1"/>
                </a:solidFill>
                <a:effectLst/>
                <a:latin typeface="-apple-system"/>
              </a:rPr>
              <a:t>I need to incorporate the feedback from Shia</a:t>
            </a:r>
          </a:p>
          <a:p>
            <a:pPr algn="l"/>
            <a:endParaRPr lang="en-US" b="0" i="0" dirty="0">
              <a:solidFill>
                <a:schemeClr val="tx1"/>
              </a:solidFill>
              <a:effectLst/>
              <a:latin typeface="-apple-system"/>
            </a:endParaRPr>
          </a:p>
          <a:p>
            <a:pPr algn="l"/>
            <a:r>
              <a:rPr lang="en-US" b="0" i="0" dirty="0">
                <a:solidFill>
                  <a:schemeClr val="tx1"/>
                </a:solidFill>
                <a:effectLst/>
                <a:latin typeface="-apple-system"/>
              </a:rPr>
              <a:t>Recall the hint given by Shia regarding using the Oracle as a starting point using a naming dictionary</a:t>
            </a:r>
          </a:p>
        </p:txBody>
      </p:sp>
      <p:sp>
        <p:nvSpPr>
          <p:cNvPr id="4" name="Slide Number Placeholder 3"/>
          <p:cNvSpPr>
            <a:spLocks noGrp="1"/>
          </p:cNvSpPr>
          <p:nvPr>
            <p:ph type="sldNum" sz="quarter" idx="5"/>
          </p:nvPr>
        </p:nvSpPr>
        <p:spPr/>
        <p:txBody>
          <a:bodyPr/>
          <a:lstStyle/>
          <a:p>
            <a:fld id="{5B105CD6-096C-EA40-9B31-0FFB08AC29C0}" type="slidenum">
              <a:rPr lang="en-US" smtClean="0"/>
              <a:t>68</a:t>
            </a:fld>
            <a:endParaRPr lang="en-US"/>
          </a:p>
        </p:txBody>
      </p:sp>
    </p:spTree>
    <p:extLst>
      <p:ext uri="{BB962C8B-B14F-4D97-AF65-F5344CB8AC3E}">
        <p14:creationId xmlns:p14="http://schemas.microsoft.com/office/powerpoint/2010/main" val="390104356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chemeClr val="tx1"/>
                </a:solidFill>
                <a:effectLst/>
                <a:latin typeface="-apple-system"/>
              </a:rPr>
              <a:t>So applied the feedback to my use case</a:t>
            </a:r>
          </a:p>
        </p:txBody>
      </p:sp>
      <p:sp>
        <p:nvSpPr>
          <p:cNvPr id="4" name="Slide Number Placeholder 3"/>
          <p:cNvSpPr>
            <a:spLocks noGrp="1"/>
          </p:cNvSpPr>
          <p:nvPr>
            <p:ph type="sldNum" sz="quarter" idx="5"/>
          </p:nvPr>
        </p:nvSpPr>
        <p:spPr/>
        <p:txBody>
          <a:bodyPr/>
          <a:lstStyle/>
          <a:p>
            <a:fld id="{5B105CD6-096C-EA40-9B31-0FFB08AC29C0}" type="slidenum">
              <a:rPr lang="en-US" smtClean="0"/>
              <a:t>69</a:t>
            </a:fld>
            <a:endParaRPr lang="en-US"/>
          </a:p>
        </p:txBody>
      </p:sp>
    </p:spTree>
    <p:extLst>
      <p:ext uri="{BB962C8B-B14F-4D97-AF65-F5344CB8AC3E}">
        <p14:creationId xmlns:p14="http://schemas.microsoft.com/office/powerpoint/2010/main" val="8715138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shot of all of the participants at </a:t>
            </a:r>
            <a:r>
              <a:rPr lang="en-US" dirty="0" err="1"/>
              <a:t>DjangoCon</a:t>
            </a:r>
            <a:r>
              <a:rPr lang="en-US" dirty="0"/>
              <a:t> US last year in San Diego</a:t>
            </a:r>
          </a:p>
          <a:p>
            <a:endParaRPr lang="en-US" dirty="0"/>
          </a:p>
          <a:p>
            <a:r>
              <a:rPr lang="en-US" dirty="0"/>
              <a:t>And yes, that is actually me circled there</a:t>
            </a:r>
          </a:p>
          <a:p>
            <a:endParaRPr lang="en-US" dirty="0"/>
          </a:p>
          <a:p>
            <a:r>
              <a:rPr lang="en-US" dirty="0"/>
              <a:t>https://</a:t>
            </a:r>
            <a:r>
              <a:rPr lang="en-US" dirty="0" err="1"/>
              <a:t>www.flickr.com</a:t>
            </a:r>
            <a:r>
              <a:rPr lang="en-US" dirty="0"/>
              <a:t>/photos/</a:t>
            </a:r>
            <a:r>
              <a:rPr lang="en-US" dirty="0" err="1"/>
              <a:t>djangocon</a:t>
            </a:r>
            <a:r>
              <a:rPr lang="en-US" dirty="0"/>
              <a:t>/52487681790/in/album-72177720303543873/</a:t>
            </a:r>
          </a:p>
        </p:txBody>
      </p:sp>
      <p:sp>
        <p:nvSpPr>
          <p:cNvPr id="4" name="Slide Number Placeholder 3"/>
          <p:cNvSpPr>
            <a:spLocks noGrp="1"/>
          </p:cNvSpPr>
          <p:nvPr>
            <p:ph type="sldNum" sz="quarter" idx="5"/>
          </p:nvPr>
        </p:nvSpPr>
        <p:spPr/>
        <p:txBody>
          <a:bodyPr/>
          <a:lstStyle/>
          <a:p>
            <a:fld id="{5B105CD6-096C-EA40-9B31-0FFB08AC29C0}" type="slidenum">
              <a:rPr lang="en-US" smtClean="0"/>
              <a:t>7</a:t>
            </a:fld>
            <a:endParaRPr lang="en-US"/>
          </a:p>
        </p:txBody>
      </p:sp>
    </p:spTree>
    <p:extLst>
      <p:ext uri="{BB962C8B-B14F-4D97-AF65-F5344CB8AC3E}">
        <p14:creationId xmlns:p14="http://schemas.microsoft.com/office/powerpoint/2010/main" val="412608454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see this implemented here. </a:t>
            </a:r>
          </a:p>
          <a:p>
            <a:endParaRPr lang="en-US" dirty="0"/>
          </a:p>
          <a:p>
            <a:r>
              <a:rPr lang="en-US" dirty="0"/>
              <a:t>The if statement checks to make sure that params </a:t>
            </a:r>
          </a:p>
          <a:p>
            <a:endParaRPr lang="en-US" dirty="0"/>
          </a:p>
          <a:p>
            <a:r>
              <a:rPr lang="en-US" dirty="0"/>
              <a:t>is a dictionary like object, so we check the params to ensure “keys” exists using has </a:t>
            </a:r>
            <a:r>
              <a:rPr lang="en-US" dirty="0" err="1"/>
              <a:t>attr</a:t>
            </a:r>
            <a:endParaRPr lang="en-US" dirty="0"/>
          </a:p>
          <a:p>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70</a:t>
            </a:fld>
            <a:endParaRPr lang="en-US"/>
          </a:p>
        </p:txBody>
      </p:sp>
    </p:spTree>
    <p:extLst>
      <p:ext uri="{BB962C8B-B14F-4D97-AF65-F5344CB8AC3E}">
        <p14:creationId xmlns:p14="http://schemas.microsoft.com/office/powerpoint/2010/main" val="396791480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 used the same idea here for </a:t>
            </a:r>
            <a:r>
              <a:rPr lang="en-US" dirty="0" err="1">
                <a:solidFill>
                  <a:schemeClr val="tx1"/>
                </a:solidFill>
              </a:rPr>
              <a:t>executemany</a:t>
            </a:r>
            <a:r>
              <a:rPr lang="en-US" dirty="0">
                <a:solidFill>
                  <a:schemeClr val="tx1"/>
                </a:solidFill>
              </a:rPr>
              <a:t>. Again checking for a dictionary like object and using a list comprehension to get information from the generator </a:t>
            </a:r>
            <a:r>
              <a:rPr lang="en-US" dirty="0" err="1">
                <a:solidFill>
                  <a:schemeClr val="tx1"/>
                </a:solidFill>
              </a:rPr>
              <a:t>param_list</a:t>
            </a:r>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71</a:t>
            </a:fld>
            <a:endParaRPr lang="en-US"/>
          </a:p>
        </p:txBody>
      </p:sp>
    </p:spTree>
    <p:extLst>
      <p:ext uri="{BB962C8B-B14F-4D97-AF65-F5344CB8AC3E}">
        <p14:creationId xmlns:p14="http://schemas.microsoft.com/office/powerpoint/2010/main" val="242298140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ACTION: SLOW DOWN</a:t>
            </a:r>
          </a:p>
        </p:txBody>
      </p:sp>
      <p:sp>
        <p:nvSpPr>
          <p:cNvPr id="4" name="Slide Number Placeholder 3"/>
          <p:cNvSpPr>
            <a:spLocks noGrp="1"/>
          </p:cNvSpPr>
          <p:nvPr>
            <p:ph type="sldNum" sz="quarter" idx="5"/>
          </p:nvPr>
        </p:nvSpPr>
        <p:spPr/>
        <p:txBody>
          <a:bodyPr/>
          <a:lstStyle/>
          <a:p>
            <a:fld id="{5B105CD6-096C-EA40-9B31-0FFB08AC29C0}" type="slidenum">
              <a:rPr lang="en-US" smtClean="0"/>
              <a:t>72</a:t>
            </a:fld>
            <a:endParaRPr lang="en-US"/>
          </a:p>
        </p:txBody>
      </p:sp>
    </p:spTree>
    <p:extLst>
      <p:ext uri="{BB962C8B-B14F-4D97-AF65-F5344CB8AC3E}">
        <p14:creationId xmlns:p14="http://schemas.microsoft.com/office/powerpoint/2010/main" val="416211113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ACTION: Drink water</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Test the code that you wrote</a:t>
            </a:r>
          </a:p>
        </p:txBody>
      </p:sp>
      <p:sp>
        <p:nvSpPr>
          <p:cNvPr id="4" name="Slide Number Placeholder 3"/>
          <p:cNvSpPr>
            <a:spLocks noGrp="1"/>
          </p:cNvSpPr>
          <p:nvPr>
            <p:ph type="sldNum" sz="quarter" idx="5"/>
          </p:nvPr>
        </p:nvSpPr>
        <p:spPr/>
        <p:txBody>
          <a:bodyPr/>
          <a:lstStyle/>
          <a:p>
            <a:fld id="{5B105CD6-096C-EA40-9B31-0FFB08AC29C0}" type="slidenum">
              <a:rPr lang="en-US" smtClean="0"/>
              <a:t>73</a:t>
            </a:fld>
            <a:endParaRPr lang="en-US"/>
          </a:p>
        </p:txBody>
      </p:sp>
    </p:spTree>
    <p:extLst>
      <p:ext uri="{BB962C8B-B14F-4D97-AF65-F5344CB8AC3E}">
        <p14:creationId xmlns:p14="http://schemas.microsoft.com/office/powerpoint/2010/main" val="163718065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sure the current tests pass</a:t>
            </a:r>
          </a:p>
          <a:p>
            <a:endParaRPr lang="en-US" dirty="0"/>
          </a:p>
          <a:p>
            <a:r>
              <a:rPr lang="en-US" dirty="0"/>
              <a:t>Write new tests if </a:t>
            </a:r>
            <a:r>
              <a:rPr lang="en-US" dirty="0" err="1"/>
              <a:t>neccesary</a:t>
            </a:r>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74</a:t>
            </a:fld>
            <a:endParaRPr lang="en-US"/>
          </a:p>
        </p:txBody>
      </p:sp>
    </p:spTree>
    <p:extLst>
      <p:ext uri="{BB962C8B-B14F-4D97-AF65-F5344CB8AC3E}">
        <p14:creationId xmlns:p14="http://schemas.microsoft.com/office/powerpoint/2010/main" val="112398169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chemeClr val="tx1"/>
                </a:solidFill>
                <a:effectLst/>
                <a:latin typeface="-apple-system"/>
              </a:rPr>
              <a:t>ACTION: Slow Down Count to three</a:t>
            </a:r>
          </a:p>
          <a:p>
            <a:pPr algn="l"/>
            <a:endParaRPr lang="en-US" b="0" i="0" dirty="0">
              <a:solidFill>
                <a:schemeClr val="tx1"/>
              </a:solidFill>
              <a:effectLst/>
              <a:latin typeface="-apple-system"/>
            </a:endParaRPr>
          </a:p>
          <a:p>
            <a:pPr algn="l"/>
            <a:r>
              <a:rPr lang="en-US" b="0" i="0" dirty="0">
                <a:solidFill>
                  <a:schemeClr val="tx1"/>
                </a:solidFill>
                <a:effectLst/>
                <a:latin typeface="-apple-system"/>
              </a:rPr>
              <a:t>OK, as I work through testing the issue I've found a few things:</a:t>
            </a:r>
          </a:p>
          <a:p>
            <a:pPr algn="l"/>
            <a:endParaRPr lang="en-US" b="0" i="0" dirty="0">
              <a:solidFill>
                <a:schemeClr val="tx1"/>
              </a:solidFill>
              <a:effectLst/>
              <a:latin typeface="-apple-system"/>
            </a:endParaRPr>
          </a:p>
          <a:p>
            <a:pPr algn="l">
              <a:buFont typeface="+mj-lt"/>
              <a:buAutoNum type="arabicPeriod"/>
            </a:pPr>
            <a:r>
              <a:rPr lang="en-US" b="0" i="0" dirty="0">
                <a:solidFill>
                  <a:schemeClr val="tx1"/>
                </a:solidFill>
                <a:effectLst/>
                <a:latin typeface="-apple-system"/>
              </a:rPr>
              <a:t>There is a features file django.db.backends.sqlite3.features which has a </a:t>
            </a:r>
            <a:r>
              <a:rPr lang="en-US" b="0" i="0" dirty="0" err="1">
                <a:solidFill>
                  <a:schemeClr val="tx1"/>
                </a:solidFill>
                <a:effectLst/>
                <a:latin typeface="-apple-system"/>
              </a:rPr>
              <a:t>DatabaseFeatures</a:t>
            </a:r>
            <a:r>
              <a:rPr lang="en-US" b="0" i="0" dirty="0">
                <a:solidFill>
                  <a:schemeClr val="tx1"/>
                </a:solidFill>
                <a:effectLst/>
                <a:latin typeface="-apple-system"/>
              </a:rPr>
              <a:t> class with </a:t>
            </a:r>
            <a:r>
              <a:rPr lang="en-US" b="0" i="0" dirty="0" err="1">
                <a:solidFill>
                  <a:schemeClr val="tx1"/>
                </a:solidFill>
                <a:effectLst/>
                <a:latin typeface="-apple-system"/>
              </a:rPr>
              <a:t>supports_paramstyle_pyformat</a:t>
            </a:r>
            <a:r>
              <a:rPr lang="en-US" b="0" i="0" dirty="0">
                <a:solidFill>
                  <a:schemeClr val="tx1"/>
                </a:solidFill>
                <a:effectLst/>
                <a:latin typeface="-apple-system"/>
              </a:rPr>
              <a:t> value set to False; this was also something that Shia called out in his initial comment</a:t>
            </a:r>
          </a:p>
          <a:p>
            <a:pPr algn="l">
              <a:buFont typeface="+mj-lt"/>
              <a:buAutoNum type="arabicPeriod"/>
            </a:pPr>
            <a:endParaRPr lang="en-US" b="0" i="0" dirty="0">
              <a:solidFill>
                <a:schemeClr val="tx1"/>
              </a:solidFill>
              <a:effectLst/>
              <a:latin typeface="-apple-system"/>
            </a:endParaRPr>
          </a:p>
          <a:p>
            <a:pPr algn="l">
              <a:buFont typeface="+mj-lt"/>
              <a:buAutoNum type="arabicPeriod"/>
            </a:pPr>
            <a:r>
              <a:rPr lang="en-US" b="0" i="0" dirty="0">
                <a:solidFill>
                  <a:schemeClr val="tx1"/>
                </a:solidFill>
                <a:effectLst/>
                <a:latin typeface="-apple-system"/>
              </a:rPr>
              <a:t>I see a class called </a:t>
            </a:r>
            <a:r>
              <a:rPr lang="en-US" b="0" i="0" dirty="0" err="1">
                <a:solidFill>
                  <a:schemeClr val="tx1"/>
                </a:solidFill>
                <a:effectLst/>
                <a:latin typeface="-apple-system"/>
              </a:rPr>
              <a:t>RawQueryTests</a:t>
            </a:r>
            <a:r>
              <a:rPr lang="en-US" b="0" i="0" dirty="0">
                <a:solidFill>
                  <a:schemeClr val="tx1"/>
                </a:solidFill>
                <a:effectLst/>
                <a:latin typeface="-apple-system"/>
              </a:rPr>
              <a:t> that has two methods</a:t>
            </a:r>
          </a:p>
          <a:p>
            <a:pPr marL="742950" lvl="1" indent="-285750" algn="l">
              <a:buFont typeface="+mj-lt"/>
              <a:buAutoNum type="arabicPeriod"/>
            </a:pPr>
            <a:r>
              <a:rPr lang="en-US" b="0" i="0" dirty="0" err="1">
                <a:solidFill>
                  <a:schemeClr val="tx1"/>
                </a:solidFill>
                <a:effectLst/>
                <a:latin typeface="-apple-system"/>
              </a:rPr>
              <a:t>test_pyformat_params</a:t>
            </a:r>
            <a:endParaRPr lang="en-US" b="0" i="0" dirty="0">
              <a:solidFill>
                <a:schemeClr val="tx1"/>
              </a:solidFill>
              <a:effectLst/>
              <a:latin typeface="-apple-system"/>
            </a:endParaRPr>
          </a:p>
          <a:p>
            <a:pPr marL="742950" lvl="1" indent="-285750" algn="l">
              <a:buFont typeface="+mj-lt"/>
              <a:buAutoNum type="arabicPeriod"/>
            </a:pPr>
            <a:endParaRPr lang="en-US" b="0" i="0" dirty="0">
              <a:solidFill>
                <a:schemeClr val="tx1"/>
              </a:solidFill>
              <a:effectLst/>
              <a:latin typeface="-apple-system"/>
            </a:endParaRPr>
          </a:p>
          <a:p>
            <a:pPr marL="742950" lvl="1" indent="-285750" algn="l">
              <a:buFont typeface="+mj-lt"/>
              <a:buAutoNum type="arabicPeriod"/>
            </a:pPr>
            <a:r>
              <a:rPr lang="en-US" b="0" i="0" dirty="0" err="1">
                <a:solidFill>
                  <a:schemeClr val="tx1"/>
                </a:solidFill>
                <a:effectLst/>
                <a:latin typeface="-apple-system"/>
              </a:rPr>
              <a:t>test_query_representation</a:t>
            </a:r>
            <a:endParaRPr lang="en-US" b="0" i="0" dirty="0">
              <a:solidFill>
                <a:schemeClr val="tx1"/>
              </a:solidFill>
              <a:effectLst/>
              <a:latin typeface="-apple-system"/>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75</a:t>
            </a:fld>
            <a:endParaRPr lang="en-US"/>
          </a:p>
        </p:txBody>
      </p:sp>
    </p:spTree>
    <p:extLst>
      <p:ext uri="{BB962C8B-B14F-4D97-AF65-F5344CB8AC3E}">
        <p14:creationId xmlns:p14="http://schemas.microsoft.com/office/powerpoint/2010/main" val="180480940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apple-system"/>
              </a:rPr>
              <a:t>BUT, in looking at </a:t>
            </a:r>
            <a:r>
              <a:rPr lang="en-US" sz="1200" dirty="0" err="1">
                <a:solidFill>
                  <a:schemeClr val="tx1"/>
                </a:solidFill>
                <a:latin typeface="-apple-system"/>
              </a:rPr>
              <a:t>test_pyformat_params</a:t>
            </a:r>
            <a:endParaRPr lang="en-US" b="0" i="0" dirty="0">
              <a:solidFill>
                <a:schemeClr val="tx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apple-system"/>
              </a:rPr>
              <a:t>I see this decorator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t>
            </a:r>
            <a:r>
              <a:rPr lang="en-US" dirty="0" err="1">
                <a:solidFill>
                  <a:schemeClr val="tx1"/>
                </a:solidFill>
              </a:rPr>
              <a:t>skipUnlessDBFeature</a:t>
            </a:r>
            <a:r>
              <a:rPr lang="en-US" dirty="0">
                <a:solidFill>
                  <a:schemeClr val="tx1"/>
                </a:solidFill>
              </a:rPr>
              <a:t>("</a:t>
            </a:r>
            <a:r>
              <a:rPr lang="en-US" dirty="0" err="1">
                <a:solidFill>
                  <a:schemeClr val="tx1"/>
                </a:solidFill>
              </a:rPr>
              <a:t>supports_paramstyle_pyformat</a:t>
            </a:r>
            <a:r>
              <a:rPr lang="en-US" dirty="0">
                <a:solidFill>
                  <a:schemeClr val="tx1"/>
                </a:solidFill>
              </a:rPr>
              <a:t>")</a:t>
            </a:r>
            <a:r>
              <a:rPr lang="en-US" b="0" i="0" dirty="0">
                <a:solidFill>
                  <a:schemeClr val="tx1"/>
                </a:solidFill>
                <a:effectLst/>
                <a:latin typeface="-apple-system"/>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apple-system"/>
              </a:rPr>
              <a:t>Since </a:t>
            </a:r>
            <a:r>
              <a:rPr lang="en-US" dirty="0" err="1">
                <a:solidFill>
                  <a:schemeClr val="tx1"/>
                </a:solidFill>
              </a:rPr>
              <a:t>supports_paramstyle_pyformat</a:t>
            </a:r>
            <a:r>
              <a:rPr lang="en-US" dirty="0">
                <a:solidFill>
                  <a:schemeClr val="tx1"/>
                </a:solidFill>
              </a:rPr>
              <a:t> = False for SQLite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This </a:t>
            </a:r>
            <a:r>
              <a:rPr lang="en-US" b="0" i="0" dirty="0">
                <a:solidFill>
                  <a:schemeClr val="tx1"/>
                </a:solidFill>
                <a:effectLst/>
                <a:latin typeface="-apple-system"/>
              </a:rPr>
              <a:t>will cause the test to be skipped</a:t>
            </a:r>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76</a:t>
            </a:fld>
            <a:endParaRPr lang="en-US"/>
          </a:p>
        </p:txBody>
      </p:sp>
    </p:spTree>
    <p:extLst>
      <p:ext uri="{BB962C8B-B14F-4D97-AF65-F5344CB8AC3E}">
        <p14:creationId xmlns:p14="http://schemas.microsoft.com/office/powerpoint/2010/main" val="123166893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chemeClr val="tx1"/>
                </a:solidFill>
                <a:effectLst/>
                <a:latin typeface="-apple-system"/>
              </a:rPr>
              <a:t>So, in order for the tests to check what is happening it looks like I have to:</a:t>
            </a:r>
          </a:p>
          <a:p>
            <a:pPr algn="l"/>
            <a:endParaRPr lang="en-US" b="0" i="0" dirty="0">
              <a:solidFill>
                <a:schemeClr val="tx1"/>
              </a:solidFill>
              <a:effectLst/>
              <a:latin typeface="-apple-system"/>
            </a:endParaRPr>
          </a:p>
          <a:p>
            <a:pPr algn="l">
              <a:buFont typeface="+mj-lt"/>
              <a:buAutoNum type="arabicPeriod"/>
            </a:pPr>
            <a:r>
              <a:rPr lang="en-US" b="0" i="0" dirty="0">
                <a:solidFill>
                  <a:schemeClr val="tx1"/>
                </a:solidFill>
                <a:effectLst/>
                <a:latin typeface="-apple-system"/>
              </a:rPr>
              <a:t>Add my proposed code</a:t>
            </a:r>
          </a:p>
          <a:p>
            <a:pPr algn="l">
              <a:buFont typeface="+mj-lt"/>
              <a:buAutoNum type="arabicPeriod"/>
            </a:pPr>
            <a:r>
              <a:rPr lang="en-US" b="0" i="0" dirty="0">
                <a:solidFill>
                  <a:schemeClr val="tx1"/>
                </a:solidFill>
                <a:effectLst/>
                <a:latin typeface="-apple-system"/>
              </a:rPr>
              <a:t>Change the flag for </a:t>
            </a:r>
            <a:r>
              <a:rPr lang="en-US" b="0" i="0" dirty="0" err="1">
                <a:solidFill>
                  <a:schemeClr val="tx1"/>
                </a:solidFill>
                <a:effectLst/>
                <a:latin typeface="-apple-system"/>
              </a:rPr>
              <a:t>supports_paramstyle_pyformat</a:t>
            </a:r>
            <a:endParaRPr lang="en-US" b="0" i="0" dirty="0">
              <a:solidFill>
                <a:schemeClr val="tx1"/>
              </a:solidFill>
              <a:effectLst/>
              <a:latin typeface="-apple-system"/>
            </a:endParaRP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77</a:t>
            </a:fld>
            <a:endParaRPr lang="en-US"/>
          </a:p>
        </p:txBody>
      </p:sp>
    </p:spTree>
    <p:extLst>
      <p:ext uri="{BB962C8B-B14F-4D97-AF65-F5344CB8AC3E}">
        <p14:creationId xmlns:p14="http://schemas.microsoft.com/office/powerpoint/2010/main" val="3929372802"/>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Based on the tests discovered above, it doesn’t look like new tests are needed</a:t>
            </a:r>
          </a:p>
        </p:txBody>
      </p:sp>
      <p:sp>
        <p:nvSpPr>
          <p:cNvPr id="4" name="Slide Number Placeholder 3"/>
          <p:cNvSpPr>
            <a:spLocks noGrp="1"/>
          </p:cNvSpPr>
          <p:nvPr>
            <p:ph type="sldNum" sz="quarter" idx="5"/>
          </p:nvPr>
        </p:nvSpPr>
        <p:spPr/>
        <p:txBody>
          <a:bodyPr/>
          <a:lstStyle/>
          <a:p>
            <a:fld id="{5B105CD6-096C-EA40-9B31-0FFB08AC29C0}" type="slidenum">
              <a:rPr lang="en-US" smtClean="0"/>
              <a:t>78</a:t>
            </a:fld>
            <a:endParaRPr lang="en-US"/>
          </a:p>
        </p:txBody>
      </p:sp>
    </p:spTree>
    <p:extLst>
      <p:ext uri="{BB962C8B-B14F-4D97-AF65-F5344CB8AC3E}">
        <p14:creationId xmlns:p14="http://schemas.microsoft.com/office/powerpoint/2010/main" val="588424050"/>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Before changing the code, let’s see the outcome of running the two tests above</a:t>
            </a:r>
          </a:p>
          <a:p>
            <a:endParaRPr lang="en-US" dirty="0">
              <a:solidFill>
                <a:schemeClr val="tx1"/>
              </a:solidFill>
            </a:endParaRPr>
          </a:p>
          <a:p>
            <a:r>
              <a:rPr lang="en-US" dirty="0">
                <a:solidFill>
                  <a:schemeClr val="tx1"/>
                </a:solidFill>
              </a:rPr>
              <a:t>So we’ll run just the two tests using this command</a:t>
            </a:r>
          </a:p>
        </p:txBody>
      </p:sp>
      <p:sp>
        <p:nvSpPr>
          <p:cNvPr id="4" name="Slide Number Placeholder 3"/>
          <p:cNvSpPr>
            <a:spLocks noGrp="1"/>
          </p:cNvSpPr>
          <p:nvPr>
            <p:ph type="sldNum" sz="quarter" idx="5"/>
          </p:nvPr>
        </p:nvSpPr>
        <p:spPr/>
        <p:txBody>
          <a:bodyPr/>
          <a:lstStyle/>
          <a:p>
            <a:fld id="{5B105CD6-096C-EA40-9B31-0FFB08AC29C0}" type="slidenum">
              <a:rPr lang="en-US" smtClean="0"/>
              <a:t>79</a:t>
            </a:fld>
            <a:endParaRPr lang="en-US"/>
          </a:p>
        </p:txBody>
      </p:sp>
    </p:spTree>
    <p:extLst>
      <p:ext uri="{BB962C8B-B14F-4D97-AF65-F5344CB8AC3E}">
        <p14:creationId xmlns:p14="http://schemas.microsoft.com/office/powerpoint/2010/main" val="26231899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ACTION: Take a sip of water</a:t>
            </a:r>
          </a:p>
          <a:p>
            <a:endParaRPr lang="en-US" dirty="0"/>
          </a:p>
          <a:p>
            <a:r>
              <a:rPr lang="en-US" dirty="0"/>
              <a:t>Here I am … I had *slightly* longer hair then </a:t>
            </a:r>
            <a:r>
              <a:rPr lang="en-US" dirty="0">
                <a:sym typeface="Wingdings" pitchFamily="2" charset="2"/>
              </a:rPr>
              <a:t> </a:t>
            </a:r>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8</a:t>
            </a:fld>
            <a:endParaRPr lang="en-US"/>
          </a:p>
        </p:txBody>
      </p:sp>
    </p:spTree>
    <p:extLst>
      <p:ext uri="{BB962C8B-B14F-4D97-AF65-F5344CB8AC3E}">
        <p14:creationId xmlns:p14="http://schemas.microsoft.com/office/powerpoint/2010/main" val="178352104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dirty="0">
                <a:solidFill>
                  <a:schemeClr val="tx1"/>
                </a:solidFill>
              </a:rPr>
              <a:t>Since </a:t>
            </a:r>
            <a:r>
              <a:rPr lang="en-US" sz="1200" dirty="0" err="1">
                <a:solidFill>
                  <a:schemeClr val="tx1"/>
                </a:solidFill>
                <a:latin typeface="Inconsolata NF" pitchFamily="49" charset="77"/>
              </a:rPr>
              <a:t>supports_paramstyle_pyformat</a:t>
            </a:r>
            <a:r>
              <a:rPr lang="en-US" sz="1200" dirty="0">
                <a:solidFill>
                  <a:schemeClr val="tx1"/>
                </a:solidFill>
                <a:latin typeface="-apple-system"/>
              </a:rPr>
              <a:t> = </a:t>
            </a:r>
            <a:r>
              <a:rPr lang="en-US" sz="1200" dirty="0">
                <a:solidFill>
                  <a:schemeClr val="tx1"/>
                </a:solidFill>
                <a:latin typeface="Inconsolata NF" pitchFamily="49" charset="77"/>
              </a:rPr>
              <a:t>False</a:t>
            </a:r>
          </a:p>
          <a:p>
            <a:pPr marL="0" indent="0">
              <a:buFont typeface="Arial" panose="020B0604020202020204" pitchFamily="34" charset="0"/>
              <a:buNone/>
            </a:pPr>
            <a:r>
              <a:rPr lang="en-US" sz="1200" dirty="0">
                <a:solidFill>
                  <a:schemeClr val="tx1"/>
                </a:solidFill>
                <a:latin typeface="Inconsolata NF" pitchFamily="49" charset="77"/>
              </a:rPr>
              <a:t>The test </a:t>
            </a:r>
            <a:r>
              <a:rPr lang="en-US" sz="1200" dirty="0" err="1">
                <a:solidFill>
                  <a:schemeClr val="tx1"/>
                </a:solidFill>
                <a:latin typeface="Inconsolata NF" pitchFamily="49" charset="77"/>
              </a:rPr>
              <a:t>test_pyformat_params</a:t>
            </a:r>
            <a:r>
              <a:rPr lang="en-US" sz="1200" dirty="0">
                <a:solidFill>
                  <a:schemeClr val="tx1"/>
                </a:solidFill>
                <a:latin typeface="Inconsolata NF" pitchFamily="49" charset="77"/>
              </a:rPr>
              <a:t> should be skipped</a:t>
            </a:r>
          </a:p>
          <a:p>
            <a:pPr marL="0" indent="0">
              <a:buFont typeface="Arial" panose="020B0604020202020204" pitchFamily="34" charset="0"/>
              <a:buNone/>
            </a:pPr>
            <a:r>
              <a:rPr lang="en-US" sz="1200" dirty="0">
                <a:solidFill>
                  <a:schemeClr val="tx1"/>
                </a:solidFill>
                <a:latin typeface="Inconsolata NF" pitchFamily="49" charset="77"/>
              </a:rPr>
              <a:t>While the test </a:t>
            </a:r>
            <a:r>
              <a:rPr lang="en-US" sz="1200" dirty="0" err="1">
                <a:solidFill>
                  <a:schemeClr val="tx1"/>
                </a:solidFill>
                <a:latin typeface="Inconsolata NF" pitchFamily="49" charset="77"/>
              </a:rPr>
              <a:t>test_query_representation</a:t>
            </a:r>
            <a:r>
              <a:rPr lang="en-US" sz="1200" dirty="0">
                <a:solidFill>
                  <a:schemeClr val="tx1"/>
                </a:solidFill>
                <a:latin typeface="Inconsolata NF" pitchFamily="49" charset="77"/>
              </a:rPr>
              <a:t> should pass</a:t>
            </a:r>
          </a:p>
          <a:p>
            <a:pPr marL="0" indent="0" algn="l">
              <a:buFont typeface="Arial" panose="020B0604020202020204" pitchFamily="34" charset="0"/>
              <a:buNone/>
            </a:pPr>
            <a:endParaRPr lang="en-US" b="0" i="0" dirty="0">
              <a:solidFill>
                <a:schemeClr val="tx1"/>
              </a:solidFill>
              <a:effectLst/>
              <a:latin typeface="-apple-system"/>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80</a:t>
            </a:fld>
            <a:endParaRPr lang="en-US"/>
          </a:p>
        </p:txBody>
      </p:sp>
    </p:spTree>
    <p:extLst>
      <p:ext uri="{BB962C8B-B14F-4D97-AF65-F5344CB8AC3E}">
        <p14:creationId xmlns:p14="http://schemas.microsoft.com/office/powerpoint/2010/main" val="844189925"/>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And as expected, here are the test results</a:t>
            </a:r>
          </a:p>
          <a:p>
            <a:endParaRPr lang="en-US" dirty="0">
              <a:solidFill>
                <a:schemeClr val="tx1"/>
              </a:solidFill>
            </a:endParaRPr>
          </a:p>
          <a:p>
            <a:r>
              <a:rPr lang="en-US" dirty="0">
                <a:solidFill>
                  <a:schemeClr val="tx1"/>
                </a:solidFill>
              </a:rPr>
              <a:t>One test skipped denoted with the s</a:t>
            </a:r>
          </a:p>
        </p:txBody>
      </p:sp>
      <p:sp>
        <p:nvSpPr>
          <p:cNvPr id="4" name="Slide Number Placeholder 3"/>
          <p:cNvSpPr>
            <a:spLocks noGrp="1"/>
          </p:cNvSpPr>
          <p:nvPr>
            <p:ph type="sldNum" sz="quarter" idx="5"/>
          </p:nvPr>
        </p:nvSpPr>
        <p:spPr/>
        <p:txBody>
          <a:bodyPr/>
          <a:lstStyle/>
          <a:p>
            <a:fld id="{5B105CD6-096C-EA40-9B31-0FFB08AC29C0}" type="slidenum">
              <a:rPr lang="en-US" smtClean="0"/>
              <a:t>81</a:t>
            </a:fld>
            <a:endParaRPr lang="en-US"/>
          </a:p>
        </p:txBody>
      </p:sp>
    </p:spTree>
    <p:extLst>
      <p:ext uri="{BB962C8B-B14F-4D97-AF65-F5344CB8AC3E}">
        <p14:creationId xmlns:p14="http://schemas.microsoft.com/office/powerpoint/2010/main" val="215726568"/>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And as expected, here are the test results</a:t>
            </a:r>
          </a:p>
          <a:p>
            <a:endParaRPr lang="en-US" dirty="0">
              <a:solidFill>
                <a:schemeClr val="tx1"/>
              </a:solidFill>
            </a:endParaRPr>
          </a:p>
          <a:p>
            <a:r>
              <a:rPr lang="en-US" dirty="0">
                <a:solidFill>
                  <a:schemeClr val="tx1"/>
                </a:solidFill>
              </a:rPr>
              <a:t>One test passed denoted with the .</a:t>
            </a:r>
          </a:p>
        </p:txBody>
      </p:sp>
      <p:sp>
        <p:nvSpPr>
          <p:cNvPr id="4" name="Slide Number Placeholder 3"/>
          <p:cNvSpPr>
            <a:spLocks noGrp="1"/>
          </p:cNvSpPr>
          <p:nvPr>
            <p:ph type="sldNum" sz="quarter" idx="5"/>
          </p:nvPr>
        </p:nvSpPr>
        <p:spPr/>
        <p:txBody>
          <a:bodyPr/>
          <a:lstStyle/>
          <a:p>
            <a:fld id="{5B105CD6-096C-EA40-9B31-0FFB08AC29C0}" type="slidenum">
              <a:rPr lang="en-US" smtClean="0"/>
              <a:t>82</a:t>
            </a:fld>
            <a:endParaRPr lang="en-US"/>
          </a:p>
        </p:txBody>
      </p:sp>
    </p:spTree>
    <p:extLst>
      <p:ext uri="{BB962C8B-B14F-4D97-AF65-F5344CB8AC3E}">
        <p14:creationId xmlns:p14="http://schemas.microsoft.com/office/powerpoint/2010/main" val="1714305698"/>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ACTION: Slow Down count to three</a:t>
            </a:r>
          </a:p>
          <a:p>
            <a:endParaRPr lang="en-US" dirty="0">
              <a:solidFill>
                <a:schemeClr val="tx1"/>
              </a:solidFill>
            </a:endParaRPr>
          </a:p>
          <a:p>
            <a:r>
              <a:rPr lang="en-US" dirty="0">
                <a:solidFill>
                  <a:schemeClr val="tx1"/>
                </a:solidFill>
              </a:rPr>
              <a:t>When working on testing in a </a:t>
            </a:r>
            <a:r>
              <a:rPr lang="en-US" dirty="0" err="1">
                <a:solidFill>
                  <a:schemeClr val="tx1"/>
                </a:solidFill>
              </a:rPr>
              <a:t>sitation</a:t>
            </a:r>
            <a:r>
              <a:rPr lang="en-US" dirty="0">
                <a:solidFill>
                  <a:schemeClr val="tx1"/>
                </a:solidFill>
              </a:rPr>
              <a:t> like this, the strategy I use is something I’m calling a Possible States Testing Matrix</a:t>
            </a:r>
          </a:p>
          <a:p>
            <a:endParaRPr lang="en-US" dirty="0">
              <a:solidFill>
                <a:schemeClr val="tx1"/>
              </a:solidFill>
            </a:endParaRPr>
          </a:p>
          <a:p>
            <a:r>
              <a:rPr lang="en-US" dirty="0">
                <a:solidFill>
                  <a:schemeClr val="tx1"/>
                </a:solidFill>
              </a:rPr>
              <a:t>What are our possible states? </a:t>
            </a:r>
          </a:p>
          <a:p>
            <a:endParaRPr lang="en-US" dirty="0">
              <a:solidFill>
                <a:schemeClr val="tx1"/>
              </a:solidFill>
            </a:endParaRPr>
          </a:p>
          <a:p>
            <a:r>
              <a:rPr lang="en-US" dirty="0">
                <a:solidFill>
                  <a:schemeClr val="tx1"/>
                </a:solidFill>
              </a:rPr>
              <a:t>The original state, that is</a:t>
            </a:r>
          </a:p>
          <a:p>
            <a:endParaRPr lang="en-US" dirty="0">
              <a:solidFill>
                <a:schemeClr val="tx1"/>
              </a:solidFill>
            </a:endParaRPr>
          </a:p>
          <a:p>
            <a:r>
              <a:rPr lang="en-US" dirty="0">
                <a:solidFill>
                  <a:schemeClr val="tx1"/>
                </a:solidFill>
              </a:rPr>
              <a:t>Flag is False</a:t>
            </a:r>
          </a:p>
          <a:p>
            <a:endParaRPr lang="en-US" dirty="0">
              <a:solidFill>
                <a:schemeClr val="tx1"/>
              </a:solidFill>
            </a:endParaRPr>
          </a:p>
          <a:p>
            <a:r>
              <a:rPr lang="en-US" dirty="0">
                <a:solidFill>
                  <a:schemeClr val="tx1"/>
                </a:solidFill>
              </a:rPr>
              <a:t>With the original code</a:t>
            </a:r>
          </a:p>
          <a:p>
            <a:endParaRPr lang="en-US" dirty="0">
              <a:solidFill>
                <a:schemeClr val="tx1"/>
              </a:solidFill>
            </a:endParaRPr>
          </a:p>
          <a:p>
            <a:r>
              <a:rPr lang="en-US" dirty="0">
                <a:solidFill>
                  <a:schemeClr val="tx1"/>
                </a:solidFill>
              </a:rPr>
              <a:t>Here 1 test should pass and 1 test should be skipped</a:t>
            </a:r>
          </a:p>
          <a:p>
            <a:endParaRPr lang="en-US" dirty="0">
              <a:solidFill>
                <a:schemeClr val="tx1"/>
              </a:solidFill>
            </a:endParaRPr>
          </a:p>
          <a:p>
            <a:r>
              <a:rPr lang="en-US" dirty="0">
                <a:solidFill>
                  <a:schemeClr val="tx1"/>
                </a:solidFill>
              </a:rPr>
              <a:t>A broken state, that is, when the Flag is set to true with the original code where 1 test should pass and 1 test should fail. This is why the bug exists in the first place!</a:t>
            </a:r>
          </a:p>
          <a:p>
            <a:endParaRPr lang="en-US" dirty="0">
              <a:solidFill>
                <a:schemeClr val="tx1"/>
              </a:solidFill>
            </a:endParaRPr>
          </a:p>
          <a:p>
            <a:r>
              <a:rPr lang="en-US" dirty="0">
                <a:solidFill>
                  <a:schemeClr val="tx1"/>
                </a:solidFill>
              </a:rPr>
              <a:t>A ‘check’ state where the flag is set to False, and the code is updated. Here, as in the original state, we should have 1 test pass and 1 test be skipped</a:t>
            </a:r>
          </a:p>
          <a:p>
            <a:endParaRPr lang="en-US" dirty="0">
              <a:solidFill>
                <a:schemeClr val="tx1"/>
              </a:solidFill>
            </a:endParaRPr>
          </a:p>
          <a:p>
            <a:r>
              <a:rPr lang="en-US" dirty="0">
                <a:solidFill>
                  <a:schemeClr val="tx1"/>
                </a:solidFill>
              </a:rPr>
              <a:t>And finally, the desired state, where the flag is set to True with the updated code. Here we should have 2 passing tests!</a:t>
            </a:r>
          </a:p>
        </p:txBody>
      </p:sp>
      <p:sp>
        <p:nvSpPr>
          <p:cNvPr id="4" name="Slide Number Placeholder 3"/>
          <p:cNvSpPr>
            <a:spLocks noGrp="1"/>
          </p:cNvSpPr>
          <p:nvPr>
            <p:ph type="sldNum" sz="quarter" idx="5"/>
          </p:nvPr>
        </p:nvSpPr>
        <p:spPr/>
        <p:txBody>
          <a:bodyPr/>
          <a:lstStyle/>
          <a:p>
            <a:fld id="{5B105CD6-096C-EA40-9B31-0FFB08AC29C0}" type="slidenum">
              <a:rPr lang="en-US" smtClean="0"/>
              <a:t>83</a:t>
            </a:fld>
            <a:endParaRPr lang="en-US"/>
          </a:p>
        </p:txBody>
      </p:sp>
    </p:spTree>
    <p:extLst>
      <p:ext uri="{BB962C8B-B14F-4D97-AF65-F5344CB8AC3E}">
        <p14:creationId xmlns:p14="http://schemas.microsoft.com/office/powerpoint/2010/main" val="142330657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While I’m only focusing on two tests during development, </a:t>
            </a:r>
          </a:p>
          <a:p>
            <a:endParaRPr lang="en-US" dirty="0">
              <a:solidFill>
                <a:schemeClr val="tx1"/>
              </a:solidFill>
            </a:endParaRPr>
          </a:p>
          <a:p>
            <a:r>
              <a:rPr lang="en-US" dirty="0">
                <a:solidFill>
                  <a:schemeClr val="tx1"/>
                </a:solidFill>
              </a:rPr>
              <a:t>We also need to make sure that the entire test suite passes!</a:t>
            </a:r>
          </a:p>
        </p:txBody>
      </p:sp>
      <p:sp>
        <p:nvSpPr>
          <p:cNvPr id="4" name="Slide Number Placeholder 3"/>
          <p:cNvSpPr>
            <a:spLocks noGrp="1"/>
          </p:cNvSpPr>
          <p:nvPr>
            <p:ph type="sldNum" sz="quarter" idx="5"/>
          </p:nvPr>
        </p:nvSpPr>
        <p:spPr/>
        <p:txBody>
          <a:bodyPr/>
          <a:lstStyle/>
          <a:p>
            <a:fld id="{5B105CD6-096C-EA40-9B31-0FFB08AC29C0}" type="slidenum">
              <a:rPr lang="en-US" smtClean="0"/>
              <a:t>84</a:t>
            </a:fld>
            <a:endParaRPr lang="en-US"/>
          </a:p>
        </p:txBody>
      </p:sp>
    </p:spTree>
    <p:extLst>
      <p:ext uri="{BB962C8B-B14F-4D97-AF65-F5344CB8AC3E}">
        <p14:creationId xmlns:p14="http://schemas.microsoft.com/office/powerpoint/2010/main" val="1113495460"/>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85</a:t>
            </a:fld>
            <a:endParaRPr lang="en-US"/>
          </a:p>
        </p:txBody>
      </p:sp>
    </p:spTree>
    <p:extLst>
      <p:ext uri="{BB962C8B-B14F-4D97-AF65-F5344CB8AC3E}">
        <p14:creationId xmlns:p14="http://schemas.microsoft.com/office/powerpoint/2010/main" val="2879442197"/>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ACTION: Slow Down Count to three</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Write down what you’re learning as you’re learning … because we all do this, right?</a:t>
            </a:r>
          </a:p>
          <a:p>
            <a:endParaRPr lang="en-US" b="0" dirty="0">
              <a:solidFill>
                <a:schemeClr val="tx1"/>
              </a:solidFill>
              <a:effectLst/>
              <a:latin typeface="Inconsolata NF Regular" pitchFamily="49" charset="77"/>
            </a:endParaRPr>
          </a:p>
          <a:p>
            <a:pPr marL="0" indent="0">
              <a:buFontTx/>
              <a:buNone/>
            </a:pPr>
            <a:r>
              <a:rPr lang="en-US" b="0" dirty="0">
                <a:solidFill>
                  <a:schemeClr val="tx1"/>
                </a:solidFill>
                <a:effectLst/>
                <a:latin typeface="Inconsolata NF Regular" pitchFamily="49" charset="77"/>
              </a:rPr>
              <a:t>I didn’t until working on this issue. </a:t>
            </a:r>
          </a:p>
          <a:p>
            <a:pPr marL="0" indent="0">
              <a:buFontTx/>
              <a:buNone/>
            </a:pPr>
            <a:endParaRPr lang="en-US" b="0" dirty="0">
              <a:solidFill>
                <a:schemeClr val="tx1"/>
              </a:solidFill>
              <a:effectLst/>
              <a:latin typeface="Inconsolata NF Regular" pitchFamily="49" charset="77"/>
            </a:endParaRPr>
          </a:p>
          <a:p>
            <a:pPr marL="0" indent="0">
              <a:buFontTx/>
              <a:buNone/>
            </a:pPr>
            <a:r>
              <a:rPr lang="en-US" b="0" dirty="0">
                <a:solidFill>
                  <a:schemeClr val="tx1"/>
                </a:solidFill>
                <a:effectLst/>
                <a:latin typeface="Inconsolata NF Regular" pitchFamily="49" charset="77"/>
              </a:rPr>
              <a:t>I was inspired by a talk given by Simon Willison at </a:t>
            </a:r>
            <a:r>
              <a:rPr lang="en-US" b="0" dirty="0" err="1">
                <a:solidFill>
                  <a:schemeClr val="tx1"/>
                </a:solidFill>
                <a:effectLst/>
                <a:latin typeface="Inconsolata NF Regular" pitchFamily="49" charset="77"/>
              </a:rPr>
              <a:t>DjangoCon</a:t>
            </a:r>
            <a:r>
              <a:rPr lang="en-US" b="0" dirty="0">
                <a:solidFill>
                  <a:schemeClr val="tx1"/>
                </a:solidFill>
                <a:effectLst/>
                <a:latin typeface="Inconsolata NF Regular" pitchFamily="49" charset="77"/>
              </a:rPr>
              <a:t> US 2022 titled, </a:t>
            </a:r>
          </a:p>
          <a:p>
            <a:pPr marL="0" indent="0">
              <a:buFontTx/>
              <a:buNone/>
            </a:pPr>
            <a:endParaRPr lang="en-US" b="0" dirty="0">
              <a:solidFill>
                <a:schemeClr val="tx1"/>
              </a:solidFill>
              <a:effectLst/>
              <a:latin typeface="Inconsolata NF Regular" pitchFamily="49" charset="77"/>
            </a:endParaRPr>
          </a:p>
          <a:p>
            <a:pPr marL="0" indent="0">
              <a:buFontTx/>
              <a:buNone/>
            </a:pPr>
            <a:r>
              <a:rPr lang="en-US" b="0" dirty="0">
                <a:solidFill>
                  <a:schemeClr val="tx1"/>
                </a:solidFill>
                <a:effectLst/>
                <a:latin typeface="Inconsolata NF Regular" pitchFamily="49" charset="77"/>
              </a:rPr>
              <a:t>“Massively increase your productivity on personal projects with comprehensive documentation and automated tests”</a:t>
            </a:r>
          </a:p>
        </p:txBody>
      </p:sp>
      <p:sp>
        <p:nvSpPr>
          <p:cNvPr id="4" name="Slide Number Placeholder 3"/>
          <p:cNvSpPr>
            <a:spLocks noGrp="1"/>
          </p:cNvSpPr>
          <p:nvPr>
            <p:ph type="sldNum" sz="quarter" idx="5"/>
          </p:nvPr>
        </p:nvSpPr>
        <p:spPr/>
        <p:txBody>
          <a:bodyPr/>
          <a:lstStyle/>
          <a:p>
            <a:fld id="{5B105CD6-096C-EA40-9B31-0FFB08AC29C0}" type="slidenum">
              <a:rPr lang="en-US" smtClean="0"/>
              <a:t>86</a:t>
            </a:fld>
            <a:endParaRPr lang="en-US"/>
          </a:p>
        </p:txBody>
      </p:sp>
    </p:spTree>
    <p:extLst>
      <p:ext uri="{BB962C8B-B14F-4D97-AF65-F5344CB8AC3E}">
        <p14:creationId xmlns:p14="http://schemas.microsoft.com/office/powerpoint/2010/main" val="1210900835"/>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This talk included an idea called Simon calls ‘public notes’.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I highly recommend watching that talk and implementing the public notes idea</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As I said, this was the first time I used the idea,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but I've used it a few more times since then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as I try to learn about a thing.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I’ve even started doing it at my day-job</a:t>
            </a:r>
          </a:p>
          <a:p>
            <a:endParaRPr lang="en-US" b="0" dirty="0">
              <a:solidFill>
                <a:schemeClr val="tx1"/>
              </a:solidFill>
              <a:effectLst/>
              <a:latin typeface="Inconsolata NF Regular" pitchFamily="49" charset="77"/>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87</a:t>
            </a:fld>
            <a:endParaRPr lang="en-US"/>
          </a:p>
        </p:txBody>
      </p:sp>
    </p:spTree>
    <p:extLst>
      <p:ext uri="{BB962C8B-B14F-4D97-AF65-F5344CB8AC3E}">
        <p14:creationId xmlns:p14="http://schemas.microsoft.com/office/powerpoint/2010/main" val="231882045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OK, great, but what ARE Public Notes?</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Essentially you use an issue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(in my case a GitHub issue)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as a spot to work through a problem </a:t>
            </a:r>
          </a:p>
          <a:p>
            <a:endParaRPr lang="en-US" b="0" dirty="0">
              <a:solidFill>
                <a:schemeClr val="tx1"/>
              </a:solidFill>
              <a:effectLst/>
              <a:latin typeface="Inconsolata NF Regular" pitchFamily="49" charset="77"/>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88</a:t>
            </a:fld>
            <a:endParaRPr lang="en-US"/>
          </a:p>
        </p:txBody>
      </p:sp>
    </p:spTree>
    <p:extLst>
      <p:ext uri="{BB962C8B-B14F-4D97-AF65-F5344CB8AC3E}">
        <p14:creationId xmlns:p14="http://schemas.microsoft.com/office/powerpoint/2010/main" val="73448737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and leave yourself tips, hints, breadcrumbs … whatever you want call it</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for what you’ve tried and learned, </a:t>
            </a:r>
          </a:p>
          <a:p>
            <a:endParaRPr lang="en-US" b="0" dirty="0">
              <a:solidFill>
                <a:schemeClr val="tx1"/>
              </a:solidFill>
              <a:effectLst/>
              <a:latin typeface="Inconsolata NF Regular" pitchFamily="49" charset="77"/>
            </a:endParaRP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89</a:t>
            </a:fld>
            <a:endParaRPr lang="en-US"/>
          </a:p>
        </p:txBody>
      </p:sp>
    </p:spTree>
    <p:extLst>
      <p:ext uri="{BB962C8B-B14F-4D97-AF65-F5344CB8AC3E}">
        <p14:creationId xmlns:p14="http://schemas.microsoft.com/office/powerpoint/2010/main" val="11307980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CCCCCC"/>
                </a:solidFill>
                <a:effectLst/>
                <a:latin typeface="Inconsolata NF Regular" pitchFamily="49" charset="77"/>
              </a:rPr>
              <a:t>I was very excited about attending the sprints and working on *something* ORM related</a:t>
            </a:r>
          </a:p>
          <a:p>
            <a:endParaRPr lang="en-US" b="0" dirty="0">
              <a:solidFill>
                <a:srgbClr val="CCCCCC"/>
              </a:solidFill>
              <a:effectLst/>
              <a:latin typeface="Inconsolata NF Regular" pitchFamily="49" charset="77"/>
            </a:endParaRPr>
          </a:p>
          <a:p>
            <a:r>
              <a:rPr lang="en-US" b="0" dirty="0">
                <a:solidFill>
                  <a:srgbClr val="CCCCCC"/>
                </a:solidFill>
                <a:effectLst/>
                <a:latin typeface="Inconsolata NF Regular" pitchFamily="49" charset="77"/>
              </a:rPr>
              <a:t>My strategy for finding a ticket was to find something old, that seemed straightforward(</a:t>
            </a:r>
            <a:r>
              <a:rPr lang="en-US" b="0" dirty="0" err="1">
                <a:solidFill>
                  <a:srgbClr val="CCCCCC"/>
                </a:solidFill>
                <a:effectLst/>
                <a:latin typeface="Inconsolata NF Regular" pitchFamily="49" charset="77"/>
              </a:rPr>
              <a:t>ish</a:t>
            </a:r>
            <a:r>
              <a:rPr lang="en-US" b="0" dirty="0">
                <a:solidFill>
                  <a:srgbClr val="CCCCCC"/>
                </a:solidFill>
                <a:effectLst/>
                <a:latin typeface="Inconsolata NF Regular" pitchFamily="49" charset="77"/>
              </a:rPr>
              <a:t>) and then just go for it. </a:t>
            </a:r>
          </a:p>
          <a:p>
            <a:endParaRPr lang="en-US" b="0" dirty="0">
              <a:solidFill>
                <a:srgbClr val="CCCCCC"/>
              </a:solidFill>
              <a:effectLst/>
              <a:latin typeface="Inconsolata NF Regular" pitchFamily="49" charset="77"/>
            </a:endParaRPr>
          </a:p>
          <a:p>
            <a:r>
              <a:rPr lang="en-US" b="0" dirty="0">
                <a:solidFill>
                  <a:srgbClr val="CCCCCC"/>
                </a:solidFill>
                <a:effectLst/>
                <a:latin typeface="Inconsolata NF Regular" pitchFamily="49" charset="77"/>
              </a:rPr>
              <a:t>I spent some time during the conference </a:t>
            </a:r>
          </a:p>
          <a:p>
            <a:endParaRPr lang="en-US" b="0" dirty="0">
              <a:solidFill>
                <a:srgbClr val="CCCCCC"/>
              </a:solidFill>
              <a:effectLst/>
              <a:latin typeface="Inconsolata NF Regular" pitchFamily="49" charset="77"/>
            </a:endParaRPr>
          </a:p>
          <a:p>
            <a:r>
              <a:rPr lang="en-US" b="0" dirty="0">
                <a:solidFill>
                  <a:srgbClr val="CCCCCC"/>
                </a:solidFill>
                <a:effectLst/>
                <a:latin typeface="Inconsolata NF Regular" pitchFamily="49" charset="77"/>
              </a:rPr>
              <a:t>trying to find something, </a:t>
            </a:r>
          </a:p>
          <a:p>
            <a:endParaRPr lang="en-US" b="0" dirty="0">
              <a:solidFill>
                <a:srgbClr val="CCCCCC"/>
              </a:solidFill>
              <a:effectLst/>
              <a:latin typeface="Inconsolata NF Regular" pitchFamily="49" charset="77"/>
            </a:endParaRPr>
          </a:p>
          <a:p>
            <a:r>
              <a:rPr lang="en-US" b="0" dirty="0">
                <a:solidFill>
                  <a:srgbClr val="CCCCCC"/>
                </a:solidFill>
                <a:effectLst/>
                <a:latin typeface="Inconsolata NF Regular" pitchFamily="49" charset="77"/>
              </a:rPr>
              <a:t>and by the day of the sprints </a:t>
            </a:r>
          </a:p>
          <a:p>
            <a:endParaRPr lang="en-US" b="0" dirty="0">
              <a:solidFill>
                <a:srgbClr val="CCCCCC"/>
              </a:solidFill>
              <a:effectLst/>
              <a:latin typeface="Inconsolata NF Regular" pitchFamily="49" charset="77"/>
            </a:endParaRPr>
          </a:p>
          <a:p>
            <a:r>
              <a:rPr lang="en-US" b="0" dirty="0">
                <a:solidFill>
                  <a:srgbClr val="CCCCCC"/>
                </a:solidFill>
                <a:effectLst/>
                <a:latin typeface="Inconsolata NF Regular" pitchFamily="49" charset="77"/>
              </a:rPr>
              <a:t>I had been able to narrow it down </a:t>
            </a:r>
          </a:p>
          <a:p>
            <a:endParaRPr lang="en-US" b="0" dirty="0">
              <a:solidFill>
                <a:srgbClr val="CCCCCC"/>
              </a:solidFill>
              <a:effectLst/>
              <a:latin typeface="Inconsolata NF Regular" pitchFamily="49" charset="77"/>
            </a:endParaRPr>
          </a:p>
          <a:p>
            <a:r>
              <a:rPr lang="en-US" b="0" dirty="0">
                <a:solidFill>
                  <a:srgbClr val="CCCCCC"/>
                </a:solidFill>
                <a:effectLst/>
                <a:latin typeface="Inconsolata NF Regular" pitchFamily="49" charset="77"/>
              </a:rPr>
              <a:t>to a single ticket</a:t>
            </a:r>
          </a:p>
        </p:txBody>
      </p:sp>
      <p:sp>
        <p:nvSpPr>
          <p:cNvPr id="4" name="Slide Number Placeholder 3"/>
          <p:cNvSpPr>
            <a:spLocks noGrp="1"/>
          </p:cNvSpPr>
          <p:nvPr>
            <p:ph type="sldNum" sz="quarter" idx="5"/>
          </p:nvPr>
        </p:nvSpPr>
        <p:spPr/>
        <p:txBody>
          <a:bodyPr/>
          <a:lstStyle/>
          <a:p>
            <a:fld id="{5B105CD6-096C-EA40-9B31-0FFB08AC29C0}" type="slidenum">
              <a:rPr lang="en-US" smtClean="0"/>
              <a:t>9</a:t>
            </a:fld>
            <a:endParaRPr lang="en-US"/>
          </a:p>
        </p:txBody>
      </p:sp>
    </p:spTree>
    <p:extLst>
      <p:ext uri="{BB962C8B-B14F-4D97-AF65-F5344CB8AC3E}">
        <p14:creationId xmlns:p14="http://schemas.microsoft.com/office/powerpoint/2010/main" val="2624371058"/>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basically doing what you would do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in the ‘scientific method’</a:t>
            </a:r>
          </a:p>
        </p:txBody>
      </p:sp>
      <p:sp>
        <p:nvSpPr>
          <p:cNvPr id="4" name="Slide Number Placeholder 3"/>
          <p:cNvSpPr>
            <a:spLocks noGrp="1"/>
          </p:cNvSpPr>
          <p:nvPr>
            <p:ph type="sldNum" sz="quarter" idx="5"/>
          </p:nvPr>
        </p:nvSpPr>
        <p:spPr/>
        <p:txBody>
          <a:bodyPr/>
          <a:lstStyle/>
          <a:p>
            <a:fld id="{5B105CD6-096C-EA40-9B31-0FFB08AC29C0}" type="slidenum">
              <a:rPr lang="en-US" smtClean="0"/>
              <a:t>90</a:t>
            </a:fld>
            <a:endParaRPr lang="en-US"/>
          </a:p>
        </p:txBody>
      </p:sp>
    </p:spTree>
    <p:extLst>
      <p:ext uri="{BB962C8B-B14F-4D97-AF65-F5344CB8AC3E}">
        <p14:creationId xmlns:p14="http://schemas.microsoft.com/office/powerpoint/2010/main" val="2592366888"/>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In my notes there’s a lot of back and forth, two steps backward, 1 step forward kind of things, but even looking at it now, I can see my thought process for how the bug ended up getting fixed</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And honestly, were it not for the Public Notes I’m not sure I would have been able to give this talk</a:t>
            </a:r>
          </a:p>
        </p:txBody>
      </p:sp>
      <p:sp>
        <p:nvSpPr>
          <p:cNvPr id="4" name="Slide Number Placeholder 3"/>
          <p:cNvSpPr>
            <a:spLocks noGrp="1"/>
          </p:cNvSpPr>
          <p:nvPr>
            <p:ph type="sldNum" sz="quarter" idx="5"/>
          </p:nvPr>
        </p:nvSpPr>
        <p:spPr/>
        <p:txBody>
          <a:bodyPr/>
          <a:lstStyle/>
          <a:p>
            <a:fld id="{5B105CD6-096C-EA40-9B31-0FFB08AC29C0}" type="slidenum">
              <a:rPr lang="en-US" smtClean="0"/>
              <a:t>91</a:t>
            </a:fld>
            <a:endParaRPr lang="en-US"/>
          </a:p>
        </p:txBody>
      </p:sp>
    </p:spTree>
    <p:extLst>
      <p:ext uri="{BB962C8B-B14F-4D97-AF65-F5344CB8AC3E}">
        <p14:creationId xmlns:p14="http://schemas.microsoft.com/office/powerpoint/2010/main" val="673056127"/>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Here is a short video of my Public Notes on GitHub</a:t>
            </a:r>
          </a:p>
          <a:p>
            <a:endParaRPr lang="en-US" dirty="0">
              <a:solidFill>
                <a:schemeClr val="tx1"/>
              </a:solidFill>
            </a:endParaRPr>
          </a:p>
          <a:p>
            <a:r>
              <a:rPr lang="en-US" dirty="0">
                <a:solidFill>
                  <a:schemeClr val="tx1"/>
                </a:solidFill>
              </a:rPr>
              <a:t>I have 40 comments </a:t>
            </a:r>
          </a:p>
          <a:p>
            <a:endParaRPr lang="en-US" dirty="0">
              <a:solidFill>
                <a:schemeClr val="tx1"/>
              </a:solidFill>
            </a:endParaRPr>
          </a:p>
          <a:p>
            <a:r>
              <a:rPr lang="en-US" dirty="0">
                <a:solidFill>
                  <a:schemeClr val="tx1"/>
                </a:solidFill>
              </a:rPr>
              <a:t>as a conversation to myself, </a:t>
            </a:r>
          </a:p>
          <a:p>
            <a:endParaRPr lang="en-US" dirty="0">
              <a:solidFill>
                <a:schemeClr val="tx1"/>
              </a:solidFill>
            </a:endParaRPr>
          </a:p>
          <a:p>
            <a:r>
              <a:rPr lang="en-US" dirty="0">
                <a:solidFill>
                  <a:schemeClr val="tx1"/>
                </a:solidFill>
              </a:rPr>
              <a:t>back and forth </a:t>
            </a:r>
          </a:p>
          <a:p>
            <a:endParaRPr lang="en-US" dirty="0">
              <a:solidFill>
                <a:schemeClr val="tx1"/>
              </a:solidFill>
            </a:endParaRPr>
          </a:p>
          <a:p>
            <a:r>
              <a:rPr lang="en-US" dirty="0">
                <a:solidFill>
                  <a:schemeClr val="tx1"/>
                </a:solidFill>
              </a:rPr>
              <a:t>from Oct 30, 2022 </a:t>
            </a:r>
          </a:p>
          <a:p>
            <a:endParaRPr lang="en-US" dirty="0">
              <a:solidFill>
                <a:schemeClr val="tx1"/>
              </a:solidFill>
            </a:endParaRPr>
          </a:p>
          <a:p>
            <a:r>
              <a:rPr lang="en-US" dirty="0">
                <a:solidFill>
                  <a:schemeClr val="tx1"/>
                </a:solidFill>
              </a:rPr>
              <a:t>to Nov 8, 2022 </a:t>
            </a:r>
          </a:p>
          <a:p>
            <a:endParaRPr lang="en-US" dirty="0">
              <a:solidFill>
                <a:schemeClr val="tx1"/>
              </a:solidFill>
            </a:endParaRPr>
          </a:p>
          <a:p>
            <a:r>
              <a:rPr lang="en-US" dirty="0">
                <a:solidFill>
                  <a:schemeClr val="tx1"/>
                </a:solidFill>
              </a:rPr>
              <a:t>That’s just 10 days … </a:t>
            </a:r>
          </a:p>
        </p:txBody>
      </p:sp>
      <p:sp>
        <p:nvSpPr>
          <p:cNvPr id="4" name="Slide Number Placeholder 3"/>
          <p:cNvSpPr>
            <a:spLocks noGrp="1"/>
          </p:cNvSpPr>
          <p:nvPr>
            <p:ph type="sldNum" sz="quarter" idx="5"/>
          </p:nvPr>
        </p:nvSpPr>
        <p:spPr/>
        <p:txBody>
          <a:bodyPr/>
          <a:lstStyle/>
          <a:p>
            <a:fld id="{5B105CD6-096C-EA40-9B31-0FFB08AC29C0}" type="slidenum">
              <a:rPr lang="en-US" smtClean="0"/>
              <a:t>92</a:t>
            </a:fld>
            <a:endParaRPr lang="en-US"/>
          </a:p>
        </p:txBody>
      </p:sp>
    </p:spTree>
    <p:extLst>
      <p:ext uri="{BB962C8B-B14F-4D97-AF65-F5344CB8AC3E}">
        <p14:creationId xmlns:p14="http://schemas.microsoft.com/office/powerpoint/2010/main" val="570996786"/>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We’ve spent a bit of time getting here, but what was ‘The Fix’?</a:t>
            </a:r>
          </a:p>
        </p:txBody>
      </p:sp>
      <p:sp>
        <p:nvSpPr>
          <p:cNvPr id="4" name="Slide Number Placeholder 3"/>
          <p:cNvSpPr>
            <a:spLocks noGrp="1"/>
          </p:cNvSpPr>
          <p:nvPr>
            <p:ph type="sldNum" sz="quarter" idx="5"/>
          </p:nvPr>
        </p:nvSpPr>
        <p:spPr/>
        <p:txBody>
          <a:bodyPr/>
          <a:lstStyle/>
          <a:p>
            <a:fld id="{5B105CD6-096C-EA40-9B31-0FFB08AC29C0}" type="slidenum">
              <a:rPr lang="en-US" smtClean="0"/>
              <a:t>93</a:t>
            </a:fld>
            <a:endParaRPr lang="en-US"/>
          </a:p>
        </p:txBody>
      </p:sp>
    </p:spTree>
    <p:extLst>
      <p:ext uri="{BB962C8B-B14F-4D97-AF65-F5344CB8AC3E}">
        <p14:creationId xmlns:p14="http://schemas.microsoft.com/office/powerpoint/2010/main" val="3674510882"/>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chemeClr val="tx1"/>
                </a:solidFill>
                <a:effectLst/>
                <a:latin typeface="-apple-system"/>
              </a:rPr>
              <a:t>Recall the feedback given by Shai</a:t>
            </a:r>
          </a:p>
        </p:txBody>
      </p:sp>
      <p:sp>
        <p:nvSpPr>
          <p:cNvPr id="4" name="Slide Number Placeholder 3"/>
          <p:cNvSpPr>
            <a:spLocks noGrp="1"/>
          </p:cNvSpPr>
          <p:nvPr>
            <p:ph type="sldNum" sz="quarter" idx="5"/>
          </p:nvPr>
        </p:nvSpPr>
        <p:spPr/>
        <p:txBody>
          <a:bodyPr/>
          <a:lstStyle/>
          <a:p>
            <a:fld id="{5B105CD6-096C-EA40-9B31-0FFB08AC29C0}" type="slidenum">
              <a:rPr lang="en-US" smtClean="0"/>
              <a:t>94</a:t>
            </a:fld>
            <a:endParaRPr lang="en-US"/>
          </a:p>
        </p:txBody>
      </p:sp>
    </p:spTree>
    <p:extLst>
      <p:ext uri="{BB962C8B-B14F-4D97-AF65-F5344CB8AC3E}">
        <p14:creationId xmlns:p14="http://schemas.microsoft.com/office/powerpoint/2010/main" val="692953076"/>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chemeClr val="tx1"/>
                </a:solidFill>
                <a:effectLst/>
                <a:latin typeface="-apple-system"/>
              </a:rPr>
              <a:t>Which I adapted for my use case</a:t>
            </a:r>
          </a:p>
        </p:txBody>
      </p:sp>
      <p:sp>
        <p:nvSpPr>
          <p:cNvPr id="4" name="Slide Number Placeholder 3"/>
          <p:cNvSpPr>
            <a:spLocks noGrp="1"/>
          </p:cNvSpPr>
          <p:nvPr>
            <p:ph type="sldNum" sz="quarter" idx="5"/>
          </p:nvPr>
        </p:nvSpPr>
        <p:spPr/>
        <p:txBody>
          <a:bodyPr/>
          <a:lstStyle/>
          <a:p>
            <a:fld id="{5B105CD6-096C-EA40-9B31-0FFB08AC29C0}" type="slidenum">
              <a:rPr lang="en-US" smtClean="0"/>
              <a:t>95</a:t>
            </a:fld>
            <a:endParaRPr lang="en-US"/>
          </a:p>
        </p:txBody>
      </p:sp>
    </p:spTree>
    <p:extLst>
      <p:ext uri="{BB962C8B-B14F-4D97-AF65-F5344CB8AC3E}">
        <p14:creationId xmlns:p14="http://schemas.microsoft.com/office/powerpoint/2010/main" val="2047678021"/>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applied to execute</a:t>
            </a:r>
          </a:p>
          <a:p>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96</a:t>
            </a:fld>
            <a:endParaRPr lang="en-US"/>
          </a:p>
        </p:txBody>
      </p:sp>
    </p:spTree>
    <p:extLst>
      <p:ext uri="{BB962C8B-B14F-4D97-AF65-F5344CB8AC3E}">
        <p14:creationId xmlns:p14="http://schemas.microsoft.com/office/powerpoint/2010/main" val="4138432275"/>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applied to </a:t>
            </a:r>
            <a:r>
              <a:rPr lang="en-US" dirty="0" err="1"/>
              <a:t>executemany</a:t>
            </a:r>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97</a:t>
            </a:fld>
            <a:endParaRPr lang="en-US"/>
          </a:p>
        </p:txBody>
      </p:sp>
    </p:spTree>
    <p:extLst>
      <p:ext uri="{BB962C8B-B14F-4D97-AF65-F5344CB8AC3E}">
        <p14:creationId xmlns:p14="http://schemas.microsoft.com/office/powerpoint/2010/main" val="1731003308"/>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As a reminder, the original code for the </a:t>
            </a:r>
            <a:r>
              <a:rPr lang="en-US" dirty="0" err="1">
                <a:solidFill>
                  <a:schemeClr val="tx1"/>
                </a:solidFill>
              </a:rPr>
              <a:t>convert_query</a:t>
            </a:r>
            <a:r>
              <a:rPr lang="en-US" dirty="0">
                <a:solidFill>
                  <a:schemeClr val="tx1"/>
                </a:solidFill>
              </a:rPr>
              <a:t> method is given by </a:t>
            </a:r>
          </a:p>
          <a:p>
            <a:endParaRPr lang="en-US" dirty="0">
              <a:solidFill>
                <a:schemeClr val="tx1"/>
              </a:solidFill>
            </a:endParaRPr>
          </a:p>
          <a:p>
            <a:r>
              <a:rPr lang="en-US" dirty="0">
                <a:solidFill>
                  <a:schemeClr val="tx1"/>
                </a:solidFill>
              </a:rPr>
              <a:t>It’s returning the </a:t>
            </a:r>
            <a:r>
              <a:rPr lang="en-US" sz="1200" dirty="0">
                <a:solidFill>
                  <a:schemeClr val="tx1"/>
                </a:solidFill>
                <a:latin typeface="Inconsolata NF" pitchFamily="49" charset="77"/>
              </a:rPr>
              <a:t>FORMAT_QMARK_REGEX</a:t>
            </a:r>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98</a:t>
            </a:fld>
            <a:endParaRPr lang="en-US"/>
          </a:p>
        </p:txBody>
      </p:sp>
    </p:spTree>
    <p:extLst>
      <p:ext uri="{BB962C8B-B14F-4D97-AF65-F5344CB8AC3E}">
        <p14:creationId xmlns:p14="http://schemas.microsoft.com/office/powerpoint/2010/main" val="3360954816"/>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Nick Pope added comments to the conversation on the issue in GitHub:</a:t>
            </a:r>
          </a:p>
          <a:p>
            <a:endParaRPr lang="en-US" dirty="0">
              <a:solidFill>
                <a:schemeClr val="tx1"/>
              </a:solidFill>
            </a:endParaRPr>
          </a:p>
          <a:p>
            <a:r>
              <a:rPr lang="en-US" dirty="0">
                <a:solidFill>
                  <a:schemeClr val="tx1"/>
                </a:solidFill>
              </a:rPr>
              <a:t>There is duplication </a:t>
            </a:r>
          </a:p>
          <a:p>
            <a:endParaRPr lang="en-US" dirty="0">
              <a:solidFill>
                <a:schemeClr val="tx1"/>
              </a:solidFill>
            </a:endParaRPr>
          </a:p>
          <a:p>
            <a:r>
              <a:rPr lang="en-US" dirty="0">
                <a:solidFill>
                  <a:schemeClr val="tx1"/>
                </a:solidFill>
              </a:rPr>
              <a:t>which should be pushed down into `.</a:t>
            </a:r>
            <a:r>
              <a:rPr lang="en-US" dirty="0" err="1">
                <a:solidFill>
                  <a:schemeClr val="tx1"/>
                </a:solidFill>
              </a:rPr>
              <a:t>convert_query</a:t>
            </a:r>
            <a:r>
              <a:rPr lang="en-US" dirty="0">
                <a:solidFill>
                  <a:schemeClr val="tx1"/>
                </a:solidFill>
              </a:rPr>
              <a:t>()`.</a:t>
            </a:r>
          </a:p>
          <a:p>
            <a:endParaRPr lang="en-US" dirty="0">
              <a:solidFill>
                <a:schemeClr val="tx1"/>
              </a:solidFill>
            </a:endParaRPr>
          </a:p>
          <a:p>
            <a:r>
              <a:rPr lang="en-US" dirty="0">
                <a:solidFill>
                  <a:schemeClr val="tx1"/>
                </a:solidFill>
              </a:rPr>
              <a:t>ACTION: next bullet point</a:t>
            </a:r>
          </a:p>
          <a:p>
            <a:endParaRPr lang="en-US" dirty="0">
              <a:solidFill>
                <a:schemeClr val="tx1"/>
              </a:solidFill>
            </a:endParaRPr>
          </a:p>
          <a:p>
            <a:r>
              <a:rPr lang="en-US" dirty="0">
                <a:solidFill>
                  <a:schemeClr val="tx1"/>
                </a:solidFill>
              </a:rPr>
              <a:t>Converting `%(value)s` to `:value` in this way will also convert `%%s` to `%s` which will then be incorrectly converted to `?` in `.</a:t>
            </a:r>
            <a:r>
              <a:rPr lang="en-US" dirty="0" err="1">
                <a:solidFill>
                  <a:schemeClr val="tx1"/>
                </a:solidFill>
              </a:rPr>
              <a:t>convert_query</a:t>
            </a:r>
            <a:r>
              <a:rPr lang="en-US" dirty="0">
                <a:solidFill>
                  <a:schemeClr val="tx1"/>
                </a:solidFill>
              </a:rPr>
              <a:t>()`. </a:t>
            </a:r>
          </a:p>
        </p:txBody>
      </p:sp>
      <p:sp>
        <p:nvSpPr>
          <p:cNvPr id="4" name="Slide Number Placeholder 3"/>
          <p:cNvSpPr>
            <a:spLocks noGrp="1"/>
          </p:cNvSpPr>
          <p:nvPr>
            <p:ph type="sldNum" sz="quarter" idx="5"/>
          </p:nvPr>
        </p:nvSpPr>
        <p:spPr/>
        <p:txBody>
          <a:bodyPr/>
          <a:lstStyle/>
          <a:p>
            <a:fld id="{5B105CD6-096C-EA40-9B31-0FFB08AC29C0}" type="slidenum">
              <a:rPr lang="en-US" smtClean="0"/>
              <a:t>99</a:t>
            </a:fld>
            <a:endParaRPr lang="en-US"/>
          </a:p>
        </p:txBody>
      </p:sp>
    </p:spTree>
    <p:extLst>
      <p:ext uri="{BB962C8B-B14F-4D97-AF65-F5344CB8AC3E}">
        <p14:creationId xmlns:p14="http://schemas.microsoft.com/office/powerpoint/2010/main" val="21536240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7F101-E676-D1EF-F659-57A636A7501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57E12E5-84BB-E8B4-00E7-19C648247F6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1FFA2E3-6F0C-3F35-D7A1-9C9DC4CFF28C}"/>
              </a:ext>
            </a:extLst>
          </p:cNvPr>
          <p:cNvSpPr>
            <a:spLocks noGrp="1"/>
          </p:cNvSpPr>
          <p:nvPr>
            <p:ph type="dt" sz="half" idx="10"/>
          </p:nvPr>
        </p:nvSpPr>
        <p:spPr/>
        <p:txBody>
          <a:bodyPr/>
          <a:lstStyle/>
          <a:p>
            <a:fld id="{B6B3B492-DC57-8244-BCF3-2288DCC53F2C}" type="datetimeFigureOut">
              <a:rPr lang="en-US" smtClean="0"/>
              <a:t>10/7/23</a:t>
            </a:fld>
            <a:endParaRPr lang="en-US"/>
          </a:p>
        </p:txBody>
      </p:sp>
      <p:sp>
        <p:nvSpPr>
          <p:cNvPr id="5" name="Footer Placeholder 4">
            <a:extLst>
              <a:ext uri="{FF2B5EF4-FFF2-40B4-BE49-F238E27FC236}">
                <a16:creationId xmlns:a16="http://schemas.microsoft.com/office/drawing/2014/main" id="{E7DB8032-08EA-EF4E-3F30-65B7F0FFB6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5B327B-B668-DD1D-DCB6-1D9C81498ACC}"/>
              </a:ext>
            </a:extLst>
          </p:cNvPr>
          <p:cNvSpPr>
            <a:spLocks noGrp="1"/>
          </p:cNvSpPr>
          <p:nvPr>
            <p:ph type="sldNum" sz="quarter" idx="12"/>
          </p:nvPr>
        </p:nvSpPr>
        <p:spPr/>
        <p:txBody>
          <a:bodyPr/>
          <a:lstStyle/>
          <a:p>
            <a:fld id="{C7B76F0C-2741-FD41-A004-726CF9CE10D1}" type="slidenum">
              <a:rPr lang="en-US" smtClean="0"/>
              <a:t>‹#›</a:t>
            </a:fld>
            <a:endParaRPr lang="en-US"/>
          </a:p>
        </p:txBody>
      </p:sp>
    </p:spTree>
    <p:extLst>
      <p:ext uri="{BB962C8B-B14F-4D97-AF65-F5344CB8AC3E}">
        <p14:creationId xmlns:p14="http://schemas.microsoft.com/office/powerpoint/2010/main" val="847797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AB9C7-476F-7981-AAF6-BA6E68DCA43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60812BD-0F1C-4328-0425-7D08BE41C8D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C16D4E-E91E-3C4D-19FD-D3BA78432B7A}"/>
              </a:ext>
            </a:extLst>
          </p:cNvPr>
          <p:cNvSpPr>
            <a:spLocks noGrp="1"/>
          </p:cNvSpPr>
          <p:nvPr>
            <p:ph type="dt" sz="half" idx="10"/>
          </p:nvPr>
        </p:nvSpPr>
        <p:spPr/>
        <p:txBody>
          <a:bodyPr/>
          <a:lstStyle/>
          <a:p>
            <a:fld id="{B6B3B492-DC57-8244-BCF3-2288DCC53F2C}" type="datetimeFigureOut">
              <a:rPr lang="en-US" smtClean="0"/>
              <a:t>10/7/23</a:t>
            </a:fld>
            <a:endParaRPr lang="en-US"/>
          </a:p>
        </p:txBody>
      </p:sp>
      <p:sp>
        <p:nvSpPr>
          <p:cNvPr id="5" name="Footer Placeholder 4">
            <a:extLst>
              <a:ext uri="{FF2B5EF4-FFF2-40B4-BE49-F238E27FC236}">
                <a16:creationId xmlns:a16="http://schemas.microsoft.com/office/drawing/2014/main" id="{04481383-B5B0-F90B-C6FE-D57A8C0081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3F6707-B298-3FAD-A508-E870AC72C702}"/>
              </a:ext>
            </a:extLst>
          </p:cNvPr>
          <p:cNvSpPr>
            <a:spLocks noGrp="1"/>
          </p:cNvSpPr>
          <p:nvPr>
            <p:ph type="sldNum" sz="quarter" idx="12"/>
          </p:nvPr>
        </p:nvSpPr>
        <p:spPr/>
        <p:txBody>
          <a:bodyPr/>
          <a:lstStyle/>
          <a:p>
            <a:fld id="{C7B76F0C-2741-FD41-A004-726CF9CE10D1}" type="slidenum">
              <a:rPr lang="en-US" smtClean="0"/>
              <a:t>‹#›</a:t>
            </a:fld>
            <a:endParaRPr lang="en-US"/>
          </a:p>
        </p:txBody>
      </p:sp>
    </p:spTree>
    <p:extLst>
      <p:ext uri="{BB962C8B-B14F-4D97-AF65-F5344CB8AC3E}">
        <p14:creationId xmlns:p14="http://schemas.microsoft.com/office/powerpoint/2010/main" val="12908976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78D7719-5B08-EA2F-A7D0-E1A4B5467A8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C15C120-8A60-D03E-F6DC-0F645385909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3DB23F-140D-74B3-1EF6-87AD34B6BE19}"/>
              </a:ext>
            </a:extLst>
          </p:cNvPr>
          <p:cNvSpPr>
            <a:spLocks noGrp="1"/>
          </p:cNvSpPr>
          <p:nvPr>
            <p:ph type="dt" sz="half" idx="10"/>
          </p:nvPr>
        </p:nvSpPr>
        <p:spPr/>
        <p:txBody>
          <a:bodyPr/>
          <a:lstStyle/>
          <a:p>
            <a:fld id="{B6B3B492-DC57-8244-BCF3-2288DCC53F2C}" type="datetimeFigureOut">
              <a:rPr lang="en-US" smtClean="0"/>
              <a:t>10/7/23</a:t>
            </a:fld>
            <a:endParaRPr lang="en-US"/>
          </a:p>
        </p:txBody>
      </p:sp>
      <p:sp>
        <p:nvSpPr>
          <p:cNvPr id="5" name="Footer Placeholder 4">
            <a:extLst>
              <a:ext uri="{FF2B5EF4-FFF2-40B4-BE49-F238E27FC236}">
                <a16:creationId xmlns:a16="http://schemas.microsoft.com/office/drawing/2014/main" id="{4FBFC89F-ABEB-18EE-1D23-D1C56A6D48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1535FC-6D11-689C-8C91-92AD2E8894FE}"/>
              </a:ext>
            </a:extLst>
          </p:cNvPr>
          <p:cNvSpPr>
            <a:spLocks noGrp="1"/>
          </p:cNvSpPr>
          <p:nvPr>
            <p:ph type="sldNum" sz="quarter" idx="12"/>
          </p:nvPr>
        </p:nvSpPr>
        <p:spPr/>
        <p:txBody>
          <a:bodyPr/>
          <a:lstStyle/>
          <a:p>
            <a:fld id="{C7B76F0C-2741-FD41-A004-726CF9CE10D1}" type="slidenum">
              <a:rPr lang="en-US" smtClean="0"/>
              <a:t>‹#›</a:t>
            </a:fld>
            <a:endParaRPr lang="en-US"/>
          </a:p>
        </p:txBody>
      </p:sp>
    </p:spTree>
    <p:extLst>
      <p:ext uri="{BB962C8B-B14F-4D97-AF65-F5344CB8AC3E}">
        <p14:creationId xmlns:p14="http://schemas.microsoft.com/office/powerpoint/2010/main" val="1960943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1D87F-B997-9C56-BFF3-7E80A71B6241}"/>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7F946453-3DEF-7443-48CB-97EDF8C38D4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7E6A2B-3310-00F0-E291-EAE6060FCE53}"/>
              </a:ext>
            </a:extLst>
          </p:cNvPr>
          <p:cNvSpPr>
            <a:spLocks noGrp="1"/>
          </p:cNvSpPr>
          <p:nvPr>
            <p:ph type="dt" sz="half" idx="10"/>
          </p:nvPr>
        </p:nvSpPr>
        <p:spPr/>
        <p:txBody>
          <a:bodyPr/>
          <a:lstStyle/>
          <a:p>
            <a:fld id="{B6B3B492-DC57-8244-BCF3-2288DCC53F2C}" type="datetimeFigureOut">
              <a:rPr lang="en-US" smtClean="0"/>
              <a:t>10/7/23</a:t>
            </a:fld>
            <a:endParaRPr lang="en-US"/>
          </a:p>
        </p:txBody>
      </p:sp>
      <p:sp>
        <p:nvSpPr>
          <p:cNvPr id="5" name="Footer Placeholder 4">
            <a:extLst>
              <a:ext uri="{FF2B5EF4-FFF2-40B4-BE49-F238E27FC236}">
                <a16:creationId xmlns:a16="http://schemas.microsoft.com/office/drawing/2014/main" id="{71111AC4-2705-75E1-39F5-98908C4782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698522-BBE7-55B2-9690-18F06E434D88}"/>
              </a:ext>
            </a:extLst>
          </p:cNvPr>
          <p:cNvSpPr>
            <a:spLocks noGrp="1"/>
          </p:cNvSpPr>
          <p:nvPr>
            <p:ph type="sldNum" sz="quarter" idx="12"/>
          </p:nvPr>
        </p:nvSpPr>
        <p:spPr/>
        <p:txBody>
          <a:bodyPr/>
          <a:lstStyle/>
          <a:p>
            <a:fld id="{C7B76F0C-2741-FD41-A004-726CF9CE10D1}" type="slidenum">
              <a:rPr lang="en-US" smtClean="0"/>
              <a:t>‹#›</a:t>
            </a:fld>
            <a:endParaRPr lang="en-US"/>
          </a:p>
        </p:txBody>
      </p:sp>
    </p:spTree>
    <p:extLst>
      <p:ext uri="{BB962C8B-B14F-4D97-AF65-F5344CB8AC3E}">
        <p14:creationId xmlns:p14="http://schemas.microsoft.com/office/powerpoint/2010/main" val="37720720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E6546-3080-A973-173D-1E1AFB8F1740}"/>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CBDDA392-EBC1-17E2-B01A-A673D5F9D9C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FB599F4-A7C1-9F6C-DB11-312E8926328E}"/>
              </a:ext>
            </a:extLst>
          </p:cNvPr>
          <p:cNvSpPr>
            <a:spLocks noGrp="1"/>
          </p:cNvSpPr>
          <p:nvPr>
            <p:ph type="dt" sz="half" idx="10"/>
          </p:nvPr>
        </p:nvSpPr>
        <p:spPr/>
        <p:txBody>
          <a:bodyPr/>
          <a:lstStyle/>
          <a:p>
            <a:fld id="{B6B3B492-DC57-8244-BCF3-2288DCC53F2C}" type="datetimeFigureOut">
              <a:rPr lang="en-US" smtClean="0"/>
              <a:t>10/7/23</a:t>
            </a:fld>
            <a:endParaRPr lang="en-US"/>
          </a:p>
        </p:txBody>
      </p:sp>
      <p:sp>
        <p:nvSpPr>
          <p:cNvPr id="5" name="Footer Placeholder 4">
            <a:extLst>
              <a:ext uri="{FF2B5EF4-FFF2-40B4-BE49-F238E27FC236}">
                <a16:creationId xmlns:a16="http://schemas.microsoft.com/office/drawing/2014/main" id="{9EDECAF0-1D80-A679-732D-E73B35F38F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E55547-E4DC-C6F8-94EB-2AA47F17EF0A}"/>
              </a:ext>
            </a:extLst>
          </p:cNvPr>
          <p:cNvSpPr>
            <a:spLocks noGrp="1"/>
          </p:cNvSpPr>
          <p:nvPr>
            <p:ph type="sldNum" sz="quarter" idx="12"/>
          </p:nvPr>
        </p:nvSpPr>
        <p:spPr/>
        <p:txBody>
          <a:bodyPr/>
          <a:lstStyle/>
          <a:p>
            <a:fld id="{C7B76F0C-2741-FD41-A004-726CF9CE10D1}" type="slidenum">
              <a:rPr lang="en-US" smtClean="0"/>
              <a:t>‹#›</a:t>
            </a:fld>
            <a:endParaRPr lang="en-US"/>
          </a:p>
        </p:txBody>
      </p:sp>
    </p:spTree>
    <p:extLst>
      <p:ext uri="{BB962C8B-B14F-4D97-AF65-F5344CB8AC3E}">
        <p14:creationId xmlns:p14="http://schemas.microsoft.com/office/powerpoint/2010/main" val="12816252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1D66A-B1EC-3CAB-1100-6CFEB8CA9CF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7880C1D-1872-9E15-80F0-31D493B31B3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92D59C-912F-A661-DDE4-0C73C918055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67F47B9-BF29-790D-5D61-D678B799B641}"/>
              </a:ext>
            </a:extLst>
          </p:cNvPr>
          <p:cNvSpPr>
            <a:spLocks noGrp="1"/>
          </p:cNvSpPr>
          <p:nvPr>
            <p:ph type="dt" sz="half" idx="10"/>
          </p:nvPr>
        </p:nvSpPr>
        <p:spPr/>
        <p:txBody>
          <a:bodyPr/>
          <a:lstStyle/>
          <a:p>
            <a:fld id="{B6B3B492-DC57-8244-BCF3-2288DCC53F2C}" type="datetimeFigureOut">
              <a:rPr lang="en-US" smtClean="0"/>
              <a:t>10/7/23</a:t>
            </a:fld>
            <a:endParaRPr lang="en-US"/>
          </a:p>
        </p:txBody>
      </p:sp>
      <p:sp>
        <p:nvSpPr>
          <p:cNvPr id="6" name="Footer Placeholder 5">
            <a:extLst>
              <a:ext uri="{FF2B5EF4-FFF2-40B4-BE49-F238E27FC236}">
                <a16:creationId xmlns:a16="http://schemas.microsoft.com/office/drawing/2014/main" id="{82317388-1E4E-59A9-BCE1-A8D3959190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EF86EA-3E00-2F55-6B51-BBD47BAED741}"/>
              </a:ext>
            </a:extLst>
          </p:cNvPr>
          <p:cNvSpPr>
            <a:spLocks noGrp="1"/>
          </p:cNvSpPr>
          <p:nvPr>
            <p:ph type="sldNum" sz="quarter" idx="12"/>
          </p:nvPr>
        </p:nvSpPr>
        <p:spPr/>
        <p:txBody>
          <a:bodyPr/>
          <a:lstStyle/>
          <a:p>
            <a:fld id="{C7B76F0C-2741-FD41-A004-726CF9CE10D1}" type="slidenum">
              <a:rPr lang="en-US" smtClean="0"/>
              <a:t>‹#›</a:t>
            </a:fld>
            <a:endParaRPr lang="en-US"/>
          </a:p>
        </p:txBody>
      </p:sp>
    </p:spTree>
    <p:extLst>
      <p:ext uri="{BB962C8B-B14F-4D97-AF65-F5344CB8AC3E}">
        <p14:creationId xmlns:p14="http://schemas.microsoft.com/office/powerpoint/2010/main" val="23208239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67F4A-1A76-5CEA-A9D7-7BCF3FE7A56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46D49F1-71A0-0D80-236A-B4A0EBAC1EC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0D1F27E-978E-79D1-4128-75D9E09806E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5A82E7-0BEE-72C9-FD54-7E9FF1D2A32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18E34F2-6E2E-59C7-9E41-CDB0DF0E7AA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F6D4A2D-D0CB-64D2-A5E3-350D3B7D53C6}"/>
              </a:ext>
            </a:extLst>
          </p:cNvPr>
          <p:cNvSpPr>
            <a:spLocks noGrp="1"/>
          </p:cNvSpPr>
          <p:nvPr>
            <p:ph type="dt" sz="half" idx="10"/>
          </p:nvPr>
        </p:nvSpPr>
        <p:spPr/>
        <p:txBody>
          <a:bodyPr/>
          <a:lstStyle/>
          <a:p>
            <a:fld id="{B6B3B492-DC57-8244-BCF3-2288DCC53F2C}" type="datetimeFigureOut">
              <a:rPr lang="en-US" smtClean="0"/>
              <a:t>10/7/23</a:t>
            </a:fld>
            <a:endParaRPr lang="en-US"/>
          </a:p>
        </p:txBody>
      </p:sp>
      <p:sp>
        <p:nvSpPr>
          <p:cNvPr id="8" name="Footer Placeholder 7">
            <a:extLst>
              <a:ext uri="{FF2B5EF4-FFF2-40B4-BE49-F238E27FC236}">
                <a16:creationId xmlns:a16="http://schemas.microsoft.com/office/drawing/2014/main" id="{22A3F0E7-563E-79D5-13CE-BC7EF85A71D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0EA5589-78D5-E1AF-483B-8428BCC7FE71}"/>
              </a:ext>
            </a:extLst>
          </p:cNvPr>
          <p:cNvSpPr>
            <a:spLocks noGrp="1"/>
          </p:cNvSpPr>
          <p:nvPr>
            <p:ph type="sldNum" sz="quarter" idx="12"/>
          </p:nvPr>
        </p:nvSpPr>
        <p:spPr/>
        <p:txBody>
          <a:bodyPr/>
          <a:lstStyle/>
          <a:p>
            <a:fld id="{C7B76F0C-2741-FD41-A004-726CF9CE10D1}" type="slidenum">
              <a:rPr lang="en-US" smtClean="0"/>
              <a:t>‹#›</a:t>
            </a:fld>
            <a:endParaRPr lang="en-US"/>
          </a:p>
        </p:txBody>
      </p:sp>
    </p:spTree>
    <p:extLst>
      <p:ext uri="{BB962C8B-B14F-4D97-AF65-F5344CB8AC3E}">
        <p14:creationId xmlns:p14="http://schemas.microsoft.com/office/powerpoint/2010/main" val="2876598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3A45D-0368-FB6B-87F9-D555863F99DA}"/>
              </a:ext>
            </a:extLst>
          </p:cNvPr>
          <p:cNvSpPr>
            <a:spLocks noGrp="1"/>
          </p:cNvSpPr>
          <p:nvPr>
            <p:ph type="title"/>
          </p:nvPr>
        </p:nvSpPr>
        <p:spPr/>
        <p:txBody>
          <a:bodyPr/>
          <a:lstStyle>
            <a:lvl1pPr>
              <a:defRPr b="0" i="0" baseline="0">
                <a:solidFill>
                  <a:schemeClr val="tx1"/>
                </a:solidFill>
                <a:latin typeface="+mj-lt"/>
              </a:defRPr>
            </a:lvl1pPr>
          </a:lstStyle>
          <a:p>
            <a:r>
              <a:rPr lang="en-US" dirty="0"/>
              <a:t>Click to edit Master title style</a:t>
            </a:r>
          </a:p>
        </p:txBody>
      </p:sp>
      <p:sp>
        <p:nvSpPr>
          <p:cNvPr id="3" name="Date Placeholder 2">
            <a:extLst>
              <a:ext uri="{FF2B5EF4-FFF2-40B4-BE49-F238E27FC236}">
                <a16:creationId xmlns:a16="http://schemas.microsoft.com/office/drawing/2014/main" id="{9EE43584-2349-156A-3483-E58342D44F1F}"/>
              </a:ext>
            </a:extLst>
          </p:cNvPr>
          <p:cNvSpPr>
            <a:spLocks noGrp="1"/>
          </p:cNvSpPr>
          <p:nvPr>
            <p:ph type="dt" sz="half" idx="10"/>
          </p:nvPr>
        </p:nvSpPr>
        <p:spPr/>
        <p:txBody>
          <a:bodyPr/>
          <a:lstStyle/>
          <a:p>
            <a:fld id="{B6B3B492-DC57-8244-BCF3-2288DCC53F2C}" type="datetimeFigureOut">
              <a:rPr lang="en-US" smtClean="0"/>
              <a:t>10/7/23</a:t>
            </a:fld>
            <a:endParaRPr lang="en-US"/>
          </a:p>
        </p:txBody>
      </p:sp>
      <p:sp>
        <p:nvSpPr>
          <p:cNvPr id="4" name="Footer Placeholder 3">
            <a:extLst>
              <a:ext uri="{FF2B5EF4-FFF2-40B4-BE49-F238E27FC236}">
                <a16:creationId xmlns:a16="http://schemas.microsoft.com/office/drawing/2014/main" id="{0393F87F-D18B-AD21-1F43-833EAC3C256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43A7375-DB3F-6643-2CB6-83E034CB1E7F}"/>
              </a:ext>
            </a:extLst>
          </p:cNvPr>
          <p:cNvSpPr>
            <a:spLocks noGrp="1"/>
          </p:cNvSpPr>
          <p:nvPr>
            <p:ph type="sldNum" sz="quarter" idx="12"/>
          </p:nvPr>
        </p:nvSpPr>
        <p:spPr/>
        <p:txBody>
          <a:bodyPr/>
          <a:lstStyle/>
          <a:p>
            <a:fld id="{C7B76F0C-2741-FD41-A004-726CF9CE10D1}" type="slidenum">
              <a:rPr lang="en-US" smtClean="0"/>
              <a:t>‹#›</a:t>
            </a:fld>
            <a:endParaRPr lang="en-US"/>
          </a:p>
        </p:txBody>
      </p:sp>
    </p:spTree>
    <p:extLst>
      <p:ext uri="{BB962C8B-B14F-4D97-AF65-F5344CB8AC3E}">
        <p14:creationId xmlns:p14="http://schemas.microsoft.com/office/powerpoint/2010/main" val="38887974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4B5E6C-CD50-8925-F04B-939C65AC7AD8}"/>
              </a:ext>
            </a:extLst>
          </p:cNvPr>
          <p:cNvSpPr>
            <a:spLocks noGrp="1"/>
          </p:cNvSpPr>
          <p:nvPr>
            <p:ph type="dt" sz="half" idx="10"/>
          </p:nvPr>
        </p:nvSpPr>
        <p:spPr/>
        <p:txBody>
          <a:bodyPr/>
          <a:lstStyle/>
          <a:p>
            <a:fld id="{B6B3B492-DC57-8244-BCF3-2288DCC53F2C}" type="datetimeFigureOut">
              <a:rPr lang="en-US" smtClean="0"/>
              <a:t>10/7/23</a:t>
            </a:fld>
            <a:endParaRPr lang="en-US"/>
          </a:p>
        </p:txBody>
      </p:sp>
      <p:sp>
        <p:nvSpPr>
          <p:cNvPr id="3" name="Footer Placeholder 2">
            <a:extLst>
              <a:ext uri="{FF2B5EF4-FFF2-40B4-BE49-F238E27FC236}">
                <a16:creationId xmlns:a16="http://schemas.microsoft.com/office/drawing/2014/main" id="{1A594907-85BB-87DA-3EF2-1A1459DEB7D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529D10C-CB86-53A1-2C12-8E8F2AE24393}"/>
              </a:ext>
            </a:extLst>
          </p:cNvPr>
          <p:cNvSpPr>
            <a:spLocks noGrp="1"/>
          </p:cNvSpPr>
          <p:nvPr>
            <p:ph type="sldNum" sz="quarter" idx="12"/>
          </p:nvPr>
        </p:nvSpPr>
        <p:spPr/>
        <p:txBody>
          <a:bodyPr/>
          <a:lstStyle/>
          <a:p>
            <a:fld id="{C7B76F0C-2741-FD41-A004-726CF9CE10D1}" type="slidenum">
              <a:rPr lang="en-US" smtClean="0"/>
              <a:t>‹#›</a:t>
            </a:fld>
            <a:endParaRPr lang="en-US"/>
          </a:p>
        </p:txBody>
      </p:sp>
    </p:spTree>
    <p:extLst>
      <p:ext uri="{BB962C8B-B14F-4D97-AF65-F5344CB8AC3E}">
        <p14:creationId xmlns:p14="http://schemas.microsoft.com/office/powerpoint/2010/main" val="15766212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738E7-8F9E-41FD-BA7C-C6D90AC410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572FA03-288C-1456-C9F4-103FD817F28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8FEEB3D-D2CE-0E39-A4F2-D8FF9FB617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054443-FA7D-8D63-C81D-291F5ACBB0E5}"/>
              </a:ext>
            </a:extLst>
          </p:cNvPr>
          <p:cNvSpPr>
            <a:spLocks noGrp="1"/>
          </p:cNvSpPr>
          <p:nvPr>
            <p:ph type="dt" sz="half" idx="10"/>
          </p:nvPr>
        </p:nvSpPr>
        <p:spPr/>
        <p:txBody>
          <a:bodyPr/>
          <a:lstStyle/>
          <a:p>
            <a:fld id="{B6B3B492-DC57-8244-BCF3-2288DCC53F2C}" type="datetimeFigureOut">
              <a:rPr lang="en-US" smtClean="0"/>
              <a:t>10/7/23</a:t>
            </a:fld>
            <a:endParaRPr lang="en-US"/>
          </a:p>
        </p:txBody>
      </p:sp>
      <p:sp>
        <p:nvSpPr>
          <p:cNvPr id="6" name="Footer Placeholder 5">
            <a:extLst>
              <a:ext uri="{FF2B5EF4-FFF2-40B4-BE49-F238E27FC236}">
                <a16:creationId xmlns:a16="http://schemas.microsoft.com/office/drawing/2014/main" id="{209DBF22-96A6-64A5-B5D1-53F9E22DE3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8FCA26-715D-2CB6-A43D-069D6EA95058}"/>
              </a:ext>
            </a:extLst>
          </p:cNvPr>
          <p:cNvSpPr>
            <a:spLocks noGrp="1"/>
          </p:cNvSpPr>
          <p:nvPr>
            <p:ph type="sldNum" sz="quarter" idx="12"/>
          </p:nvPr>
        </p:nvSpPr>
        <p:spPr/>
        <p:txBody>
          <a:bodyPr/>
          <a:lstStyle/>
          <a:p>
            <a:fld id="{C7B76F0C-2741-FD41-A004-726CF9CE10D1}" type="slidenum">
              <a:rPr lang="en-US" smtClean="0"/>
              <a:t>‹#›</a:t>
            </a:fld>
            <a:endParaRPr lang="en-US"/>
          </a:p>
        </p:txBody>
      </p:sp>
    </p:spTree>
    <p:extLst>
      <p:ext uri="{BB962C8B-B14F-4D97-AF65-F5344CB8AC3E}">
        <p14:creationId xmlns:p14="http://schemas.microsoft.com/office/powerpoint/2010/main" val="22539378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9EEAC-6F41-3EEC-C6B8-09D24DE588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F5A13B7-9795-6D71-141C-04BBBB37D88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388E353-80A4-26C1-EDF3-090C3E2246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C0E3996-D496-321C-8B45-3B7FA131E1B0}"/>
              </a:ext>
            </a:extLst>
          </p:cNvPr>
          <p:cNvSpPr>
            <a:spLocks noGrp="1"/>
          </p:cNvSpPr>
          <p:nvPr>
            <p:ph type="dt" sz="half" idx="10"/>
          </p:nvPr>
        </p:nvSpPr>
        <p:spPr/>
        <p:txBody>
          <a:bodyPr/>
          <a:lstStyle/>
          <a:p>
            <a:fld id="{B6B3B492-DC57-8244-BCF3-2288DCC53F2C}" type="datetimeFigureOut">
              <a:rPr lang="en-US" smtClean="0"/>
              <a:t>10/7/23</a:t>
            </a:fld>
            <a:endParaRPr lang="en-US"/>
          </a:p>
        </p:txBody>
      </p:sp>
      <p:sp>
        <p:nvSpPr>
          <p:cNvPr id="6" name="Footer Placeholder 5">
            <a:extLst>
              <a:ext uri="{FF2B5EF4-FFF2-40B4-BE49-F238E27FC236}">
                <a16:creationId xmlns:a16="http://schemas.microsoft.com/office/drawing/2014/main" id="{0F58AD55-6C01-ADAC-52E0-C3AD57B7AD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0A21C1-C79A-023F-40EB-EEACCA87C34E}"/>
              </a:ext>
            </a:extLst>
          </p:cNvPr>
          <p:cNvSpPr>
            <a:spLocks noGrp="1"/>
          </p:cNvSpPr>
          <p:nvPr>
            <p:ph type="sldNum" sz="quarter" idx="12"/>
          </p:nvPr>
        </p:nvSpPr>
        <p:spPr/>
        <p:txBody>
          <a:bodyPr/>
          <a:lstStyle/>
          <a:p>
            <a:fld id="{C7B76F0C-2741-FD41-A004-726CF9CE10D1}" type="slidenum">
              <a:rPr lang="en-US" smtClean="0"/>
              <a:t>‹#›</a:t>
            </a:fld>
            <a:endParaRPr lang="en-US"/>
          </a:p>
        </p:txBody>
      </p:sp>
    </p:spTree>
    <p:extLst>
      <p:ext uri="{BB962C8B-B14F-4D97-AF65-F5344CB8AC3E}">
        <p14:creationId xmlns:p14="http://schemas.microsoft.com/office/powerpoint/2010/main" val="25554090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164CE29-8774-6B07-CB74-1F96F3418FD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48F510C5-68A3-E548-3D14-4C5606C7B32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9A217A-1C72-3DD4-BA26-917C75307C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B3B492-DC57-8244-BCF3-2288DCC53F2C}" type="datetimeFigureOut">
              <a:rPr lang="en-US" smtClean="0"/>
              <a:t>10/7/23</a:t>
            </a:fld>
            <a:endParaRPr lang="en-US"/>
          </a:p>
        </p:txBody>
      </p:sp>
      <p:sp>
        <p:nvSpPr>
          <p:cNvPr id="5" name="Footer Placeholder 4">
            <a:extLst>
              <a:ext uri="{FF2B5EF4-FFF2-40B4-BE49-F238E27FC236}">
                <a16:creationId xmlns:a16="http://schemas.microsoft.com/office/drawing/2014/main" id="{999A8401-113A-3263-A671-0DCA82E2D9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8819577-CAA0-C347-C261-E04E8C587DF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B76F0C-2741-FD41-A004-726CF9CE10D1}" type="slidenum">
              <a:rPr lang="en-US" smtClean="0"/>
              <a:t>‹#›</a:t>
            </a:fld>
            <a:endParaRPr lang="en-US"/>
          </a:p>
        </p:txBody>
      </p:sp>
    </p:spTree>
    <p:extLst>
      <p:ext uri="{BB962C8B-B14F-4D97-AF65-F5344CB8AC3E}">
        <p14:creationId xmlns:p14="http://schemas.microsoft.com/office/powerpoint/2010/main" val="9000201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18/10/relationships/comments" Target="../comments/modernComment_100_9C918AB2.xm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5.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6.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6.xml"/></Relationships>
</file>

<file path=ppt/slides/_rels/slide1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2.xml"/><Relationship Id="rId1" Type="http://schemas.openxmlformats.org/officeDocument/2006/relationships/slideLayout" Target="../slideLayouts/slideLayout6.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4.xml"/><Relationship Id="rId1" Type="http://schemas.openxmlformats.org/officeDocument/2006/relationships/slideLayout" Target="../slideLayouts/slideLayout6.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6.xml"/><Relationship Id="rId1" Type="http://schemas.openxmlformats.org/officeDocument/2006/relationships/slideLayout" Target="../slideLayouts/slideLayout6.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8.xml"/><Relationship Id="rId1" Type="http://schemas.openxmlformats.org/officeDocument/2006/relationships/slideLayout" Target="../slideLayouts/slideLayout6.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6.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6.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6.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6.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6.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6.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6.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6.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6.xml"/></Relationships>
</file>

<file path=ppt/slides/_rels/slide13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4.xml"/><Relationship Id="rId1" Type="http://schemas.openxmlformats.org/officeDocument/2006/relationships/slideLayout" Target="../slideLayouts/slideLayout6.xml"/></Relationships>
</file>

<file path=ppt/slides/_rels/slide1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5.xml"/><Relationship Id="rId1" Type="http://schemas.openxmlformats.org/officeDocument/2006/relationships/slideLayout" Target="../slideLayouts/slideLayout6.xml"/></Relationships>
</file>

<file path=ppt/slides/_rels/slide13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6.xml"/><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6.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6.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6.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6.xml"/></Relationships>
</file>

<file path=ppt/slides/_rels/slide14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hyperlink" Target="https://mastodon.social/@ryancheley" TargetMode="External"/><Relationship Id="rId7" Type="http://schemas.openxmlformats.org/officeDocument/2006/relationships/image" Target="../media/image18.png"/><Relationship Id="rId2" Type="http://schemas.openxmlformats.org/officeDocument/2006/relationships/notesSlide" Target="../notesSlides/notesSlide146.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hyperlink" Target="https://www.linkedin.com/in/ryan-cheley/" TargetMode="External"/><Relationship Id="rId4" Type="http://schemas.openxmlformats.org/officeDocument/2006/relationships/hyperlink" Target="https://github.com/ryancheley/" TargetMode="External"/></Relationships>
</file>

<file path=ppt/slides/_rels/slide147.xml.rels><?xml version="1.0" encoding="UTF-8" standalone="yes"?>
<Relationships xmlns="http://schemas.openxmlformats.org/package/2006/relationships"><Relationship Id="rId3" Type="http://schemas.openxmlformats.org/officeDocument/2006/relationships/hyperlink" Target="https://www.youtube.com/watch?v=8eYM1uPKg7c" TargetMode="External"/><Relationship Id="rId7" Type="http://schemas.openxmlformats.org/officeDocument/2006/relationships/hyperlink" Target="https://docs.djangoproject.com/en/dev/internals/contributing/triaging-tickets/" TargetMode="External"/><Relationship Id="rId2" Type="http://schemas.openxmlformats.org/officeDocument/2006/relationships/notesSlide" Target="../notesSlides/notesSlide147.xml"/><Relationship Id="rId1" Type="http://schemas.openxmlformats.org/officeDocument/2006/relationships/slideLayout" Target="../slideLayouts/slideLayout2.xml"/><Relationship Id="rId6" Type="http://schemas.openxmlformats.org/officeDocument/2006/relationships/hyperlink" Target="https://www.youtube.com/watch?v=HNlGFrIBl8o" TargetMode="External"/><Relationship Id="rId5" Type="http://schemas.openxmlformats.org/officeDocument/2006/relationships/hyperlink" Target="https://github.com/ryancheley/public-notes/issues/1" TargetMode="External"/><Relationship Id="rId4" Type="http://schemas.openxmlformats.org/officeDocument/2006/relationships/hyperlink" Target="https://www.youtube.com/watch?v=GLkRK2rJGB0"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6.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6.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6.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6.xml"/></Relationships>
</file>

<file path=ppt/slides/_rels/slide9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8.png"/><Relationship Id="rId4" Type="http://schemas.openxmlformats.org/officeDocument/2006/relationships/notesSlide" Target="../notesSlides/notesSlide9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6.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00B1D7-1A65-2348-D889-89084B689D4B}"/>
              </a:ext>
            </a:extLst>
          </p:cNvPr>
          <p:cNvSpPr>
            <a:spLocks noGrp="1"/>
          </p:cNvSpPr>
          <p:nvPr>
            <p:ph type="ctrTitle"/>
          </p:nvPr>
        </p:nvSpPr>
        <p:spPr/>
        <p:txBody>
          <a:bodyPr>
            <a:normAutofit/>
          </a:bodyPr>
          <a:lstStyle/>
          <a:p>
            <a:r>
              <a:rPr lang="en-US" b="1" dirty="0">
                <a:effectLst/>
              </a:rPr>
              <a:t>Contributing to Django</a:t>
            </a:r>
            <a:endParaRPr lang="en-US" dirty="0"/>
          </a:p>
        </p:txBody>
      </p:sp>
      <p:sp>
        <p:nvSpPr>
          <p:cNvPr id="3" name="Subtitle 2">
            <a:extLst>
              <a:ext uri="{FF2B5EF4-FFF2-40B4-BE49-F238E27FC236}">
                <a16:creationId xmlns:a16="http://schemas.microsoft.com/office/drawing/2014/main" id="{7B61BB3D-F305-4773-1520-0737028CCE34}"/>
              </a:ext>
            </a:extLst>
          </p:cNvPr>
          <p:cNvSpPr>
            <a:spLocks noGrp="1"/>
          </p:cNvSpPr>
          <p:nvPr>
            <p:ph type="subTitle" idx="1"/>
          </p:nvPr>
        </p:nvSpPr>
        <p:spPr/>
        <p:txBody>
          <a:bodyPr>
            <a:normAutofit/>
          </a:bodyPr>
          <a:lstStyle/>
          <a:p>
            <a:r>
              <a:rPr lang="en-US" sz="3600" b="1" dirty="0">
                <a:latin typeface="+mj-lt"/>
              </a:rPr>
              <a:t>H</a:t>
            </a:r>
            <a:r>
              <a:rPr lang="en-US" sz="3600" b="1" dirty="0">
                <a:effectLst/>
                <a:latin typeface="+mj-lt"/>
              </a:rPr>
              <a:t>ow I learned to stop worrying and just try to fix an ORM Bug</a:t>
            </a:r>
            <a:br>
              <a:rPr lang="en-US" sz="3600" b="0" dirty="0">
                <a:effectLst/>
                <a:latin typeface="+mj-lt"/>
              </a:rPr>
            </a:br>
            <a:endParaRPr lang="en-US" sz="3600" dirty="0">
              <a:latin typeface="+mj-lt"/>
            </a:endParaRPr>
          </a:p>
        </p:txBody>
      </p:sp>
    </p:spTree>
    <p:extLst>
      <p:ext uri="{BB962C8B-B14F-4D97-AF65-F5344CB8AC3E}">
        <p14:creationId xmlns:p14="http://schemas.microsoft.com/office/powerpoint/2010/main" val="2626783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extLst>
    <p:ext uri="{6950BFC3-D8DA-4A85-94F7-54DA5524770B}">
      <p188:commentRel xmlns:p188="http://schemas.microsoft.com/office/powerpoint/2018/8/main" r:id="rId3"/>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B1991-F7A2-B56B-2360-FC15F5DB354C}"/>
              </a:ext>
            </a:extLst>
          </p:cNvPr>
          <p:cNvSpPr>
            <a:spLocks noGrp="1"/>
          </p:cNvSpPr>
          <p:nvPr>
            <p:ph type="title"/>
          </p:nvPr>
        </p:nvSpPr>
        <p:spPr/>
        <p:txBody>
          <a:bodyPr/>
          <a:lstStyle/>
          <a:p>
            <a:pPr algn="ctr"/>
            <a:r>
              <a:rPr lang="en-US" b="1" dirty="0">
                <a:effectLst/>
              </a:rPr>
              <a:t>Criteria</a:t>
            </a:r>
            <a:endParaRPr lang="en-US" dirty="0"/>
          </a:p>
        </p:txBody>
      </p:sp>
      <p:sp>
        <p:nvSpPr>
          <p:cNvPr id="3" name="Content Placeholder 2">
            <a:extLst>
              <a:ext uri="{FF2B5EF4-FFF2-40B4-BE49-F238E27FC236}">
                <a16:creationId xmlns:a16="http://schemas.microsoft.com/office/drawing/2014/main" id="{871BF510-8236-873D-D499-3B34D41755B6}"/>
              </a:ext>
            </a:extLst>
          </p:cNvPr>
          <p:cNvSpPr>
            <a:spLocks noGrp="1"/>
          </p:cNvSpPr>
          <p:nvPr>
            <p:ph idx="1"/>
          </p:nvPr>
        </p:nvSpPr>
        <p:spPr/>
        <p:txBody>
          <a:bodyPr>
            <a:normAutofit fontScale="92500" lnSpcReduction="10000"/>
          </a:bodyPr>
          <a:lstStyle/>
          <a:p>
            <a:pPr>
              <a:lnSpc>
                <a:spcPct val="150000"/>
              </a:lnSpc>
            </a:pPr>
            <a:r>
              <a:rPr lang="en-US" dirty="0"/>
              <a:t>Old? </a:t>
            </a:r>
          </a:p>
          <a:p>
            <a:pPr lvl="1">
              <a:lnSpc>
                <a:spcPct val="150000"/>
              </a:lnSpc>
            </a:pPr>
            <a:r>
              <a:rPr lang="en-US" dirty="0"/>
              <a:t>January of 2009</a:t>
            </a:r>
          </a:p>
          <a:p>
            <a:pPr>
              <a:lnSpc>
                <a:spcPct val="150000"/>
              </a:lnSpc>
            </a:pPr>
            <a:r>
              <a:rPr lang="en-US" dirty="0"/>
              <a:t>Straightforward(</a:t>
            </a:r>
            <a:r>
              <a:rPr lang="en-US" dirty="0" err="1"/>
              <a:t>ish</a:t>
            </a:r>
            <a:r>
              <a:rPr lang="en-US" dirty="0"/>
              <a:t>)</a:t>
            </a:r>
          </a:p>
          <a:p>
            <a:pPr lvl="1">
              <a:lnSpc>
                <a:spcPct val="150000"/>
              </a:lnSpc>
            </a:pPr>
            <a:r>
              <a:rPr lang="en-US" dirty="0"/>
              <a:t>SQLite</a:t>
            </a:r>
          </a:p>
          <a:p>
            <a:pPr>
              <a:lnSpc>
                <a:spcPct val="150000"/>
              </a:lnSpc>
            </a:pPr>
            <a:r>
              <a:rPr lang="en-US" dirty="0"/>
              <a:t>Ticket 10070</a:t>
            </a:r>
          </a:p>
          <a:p>
            <a:pPr lvl="1">
              <a:lnSpc>
                <a:spcPct val="150000"/>
              </a:lnSpc>
            </a:pPr>
            <a:r>
              <a:rPr lang="en-US" dirty="0"/>
              <a:t>Title: Named parameters not working on raw </a:t>
            </a:r>
            <a:r>
              <a:rPr lang="en-US" dirty="0" err="1"/>
              <a:t>sql</a:t>
            </a:r>
            <a:r>
              <a:rPr lang="en-US" dirty="0"/>
              <a:t> queries with </a:t>
            </a:r>
            <a:r>
              <a:rPr lang="en-US" dirty="0" err="1"/>
              <a:t>sqlite</a:t>
            </a:r>
            <a:endParaRPr lang="en-US" dirty="0"/>
          </a:p>
          <a:p>
            <a:pPr lvl="1">
              <a:lnSpc>
                <a:spcPct val="150000"/>
              </a:lnSpc>
            </a:pPr>
            <a:r>
              <a:rPr lang="en-US" dirty="0"/>
              <a:t>Reported by Matias </a:t>
            </a:r>
            <a:r>
              <a:rPr lang="en-US" dirty="0" err="1"/>
              <a:t>Surdi</a:t>
            </a:r>
            <a:endParaRPr lang="en-US" dirty="0"/>
          </a:p>
          <a:p>
            <a:endParaRPr lang="en-US" dirty="0"/>
          </a:p>
        </p:txBody>
      </p:sp>
    </p:spTree>
    <p:extLst>
      <p:ext uri="{BB962C8B-B14F-4D97-AF65-F5344CB8AC3E}">
        <p14:creationId xmlns:p14="http://schemas.microsoft.com/office/powerpoint/2010/main" val="610159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63B54-2014-DC5F-4CB6-98828712BAD3}"/>
              </a:ext>
            </a:extLst>
          </p:cNvPr>
          <p:cNvSpPr>
            <a:spLocks noGrp="1"/>
          </p:cNvSpPr>
          <p:nvPr>
            <p:ph type="title"/>
          </p:nvPr>
        </p:nvSpPr>
        <p:spPr/>
        <p:txBody>
          <a:bodyPr/>
          <a:lstStyle/>
          <a:p>
            <a:pPr algn="ctr"/>
            <a:r>
              <a:rPr lang="en-US" b="1" dirty="0"/>
              <a:t>Issue Comment by Nick Pope</a:t>
            </a:r>
          </a:p>
        </p:txBody>
      </p:sp>
      <p:sp>
        <p:nvSpPr>
          <p:cNvPr id="3" name="Content Placeholder 2">
            <a:extLst>
              <a:ext uri="{FF2B5EF4-FFF2-40B4-BE49-F238E27FC236}">
                <a16:creationId xmlns:a16="http://schemas.microsoft.com/office/drawing/2014/main" id="{0366FA11-947A-85E7-1619-52CD9D13EE78}"/>
              </a:ext>
            </a:extLst>
          </p:cNvPr>
          <p:cNvSpPr>
            <a:spLocks noGrp="1"/>
          </p:cNvSpPr>
          <p:nvPr>
            <p:ph idx="1"/>
          </p:nvPr>
        </p:nvSpPr>
        <p:spPr/>
        <p:txBody>
          <a:bodyPr/>
          <a:lstStyle/>
          <a:p>
            <a:pPr>
              <a:lnSpc>
                <a:spcPct val="150000"/>
              </a:lnSpc>
            </a:pPr>
            <a:r>
              <a:rPr lang="en-US" dirty="0"/>
              <a:t>Potential for poor performance</a:t>
            </a:r>
          </a:p>
          <a:p>
            <a:pPr>
              <a:lnSpc>
                <a:spcPct val="150000"/>
              </a:lnSpc>
            </a:pPr>
            <a:r>
              <a:rPr lang="en-US" dirty="0"/>
              <a:t>Materialized Generator</a:t>
            </a:r>
          </a:p>
          <a:p>
            <a:pPr>
              <a:lnSpc>
                <a:spcPct val="150000"/>
              </a:lnSpc>
            </a:pPr>
            <a:r>
              <a:rPr lang="en-US" dirty="0"/>
              <a:t>Pull Request to my Pull Request</a:t>
            </a:r>
          </a:p>
        </p:txBody>
      </p:sp>
    </p:spTree>
    <p:extLst>
      <p:ext uri="{BB962C8B-B14F-4D97-AF65-F5344CB8AC3E}">
        <p14:creationId xmlns:p14="http://schemas.microsoft.com/office/powerpoint/2010/main" val="807345453"/>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PR from Nick Pope</a:t>
            </a:r>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317500" y="1825625"/>
            <a:ext cx="11557000" cy="2665693"/>
          </a:xfrm>
          <a:solidFill>
            <a:srgbClr val="D5D9DB"/>
          </a:solidFill>
        </p:spPr>
        <p:txBody>
          <a:bodyPr>
            <a:normAutofit/>
          </a:bodyPr>
          <a:lstStyle/>
          <a:p>
            <a:pPr marL="0" indent="0">
              <a:buNone/>
            </a:pPr>
            <a:r>
              <a:rPr lang="en-US" sz="2400" dirty="0">
                <a:latin typeface="Inconsolata NF" pitchFamily="49" charset="77"/>
              </a:rPr>
              <a:t>def </a:t>
            </a:r>
            <a:r>
              <a:rPr lang="en-US" sz="2400" dirty="0" err="1">
                <a:latin typeface="Inconsolata NF" pitchFamily="49" charset="77"/>
              </a:rPr>
              <a:t>convert_query</a:t>
            </a:r>
            <a:r>
              <a:rPr lang="en-US" sz="2400" dirty="0">
                <a:latin typeface="Inconsolata NF" pitchFamily="49" charset="77"/>
              </a:rPr>
              <a:t>(self, query, *, names=None):</a:t>
            </a:r>
          </a:p>
          <a:p>
            <a:pPr marL="0" indent="0">
              <a:buNone/>
            </a:pPr>
            <a:r>
              <a:rPr lang="en-US" sz="2400" dirty="0">
                <a:latin typeface="Inconsolata NF" pitchFamily="49" charset="77"/>
              </a:rPr>
              <a:t>    if names is None:</a:t>
            </a:r>
          </a:p>
          <a:p>
            <a:pPr marL="0" indent="0">
              <a:buNone/>
            </a:pPr>
            <a:r>
              <a:rPr lang="en-US" sz="2400" dirty="0">
                <a:latin typeface="Inconsolata NF" pitchFamily="49" charset="77"/>
              </a:rPr>
              <a:t>        return </a:t>
            </a:r>
            <a:r>
              <a:rPr lang="en-US" sz="2400" dirty="0" err="1">
                <a:latin typeface="Inconsolata NF" pitchFamily="49" charset="77"/>
              </a:rPr>
              <a:t>FORMAT_QMARK_REGEX.sub</a:t>
            </a:r>
            <a:r>
              <a:rPr lang="en-US" sz="2400" dirty="0">
                <a:latin typeface="Inconsolata NF" pitchFamily="49" charset="77"/>
              </a:rPr>
              <a:t>("?", query).replace("%%", "%")</a:t>
            </a:r>
          </a:p>
          <a:p>
            <a:pPr marL="0" indent="0">
              <a:buNone/>
            </a:pPr>
            <a:r>
              <a:rPr lang="en-US" sz="2400" dirty="0">
                <a:latin typeface="Inconsolata NF" pitchFamily="49" charset="77"/>
              </a:rPr>
              <a:t>    else:</a:t>
            </a:r>
          </a:p>
          <a:p>
            <a:pPr marL="0" indent="0">
              <a:buNone/>
            </a:pPr>
            <a:r>
              <a:rPr lang="en-US" sz="2400" dirty="0">
                <a:latin typeface="Inconsolata NF" pitchFamily="49" charset="77"/>
              </a:rPr>
              <a:t>        return query % {name: f":{name}" for name in names}</a:t>
            </a:r>
          </a:p>
        </p:txBody>
      </p:sp>
    </p:spTree>
    <p:extLst>
      <p:ext uri="{BB962C8B-B14F-4D97-AF65-F5344CB8AC3E}">
        <p14:creationId xmlns:p14="http://schemas.microsoft.com/office/powerpoint/2010/main" val="2127173059"/>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PR from Nick Pope</a:t>
            </a:r>
            <a:endParaRPr lang="en-US" dirty="0"/>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147918" y="1825625"/>
            <a:ext cx="11873753" cy="3284257"/>
          </a:xfrm>
          <a:solidFill>
            <a:srgbClr val="D5D9DB"/>
          </a:solidFill>
        </p:spPr>
        <p:txBody>
          <a:bodyPr>
            <a:normAutofit/>
          </a:bodyPr>
          <a:lstStyle/>
          <a:p>
            <a:pPr marL="0" indent="0">
              <a:buNone/>
            </a:pPr>
            <a:r>
              <a:rPr lang="en-US" dirty="0">
                <a:latin typeface="Inconsolata NF" pitchFamily="49" charset="77"/>
              </a:rPr>
              <a:t>def execute(self, query, params=None):</a:t>
            </a:r>
          </a:p>
          <a:p>
            <a:pPr marL="0" indent="0">
              <a:buNone/>
            </a:pPr>
            <a:r>
              <a:rPr lang="en-US" dirty="0">
                <a:latin typeface="Inconsolata NF" pitchFamily="49" charset="77"/>
              </a:rPr>
              <a:t>    …</a:t>
            </a:r>
          </a:p>
          <a:p>
            <a:pPr marL="0" indent="0">
              <a:buNone/>
            </a:pPr>
            <a:r>
              <a:rPr lang="en-US" dirty="0">
                <a:latin typeface="Inconsolata NF" pitchFamily="49" charset="77"/>
              </a:rPr>
              <a:t>    names = list(params) if </a:t>
            </a:r>
            <a:r>
              <a:rPr lang="en-US" dirty="0" err="1">
                <a:latin typeface="Inconsolata NF" pitchFamily="49" charset="77"/>
              </a:rPr>
              <a:t>isinstance</a:t>
            </a:r>
            <a:r>
              <a:rPr lang="en-US" dirty="0">
                <a:latin typeface="Inconsolata NF" pitchFamily="49" charset="77"/>
              </a:rPr>
              <a:t>(params, Mapping) else None</a:t>
            </a:r>
          </a:p>
          <a:p>
            <a:pPr marL="0" indent="0">
              <a:buNone/>
            </a:pPr>
            <a:r>
              <a:rPr lang="en-US" dirty="0">
                <a:latin typeface="Inconsolata NF" pitchFamily="49" charset="77"/>
              </a:rPr>
              <a:t>    query = </a:t>
            </a:r>
            <a:r>
              <a:rPr lang="en-US" dirty="0" err="1">
                <a:latin typeface="Inconsolata NF" pitchFamily="49" charset="77"/>
              </a:rPr>
              <a:t>self.convert_query</a:t>
            </a:r>
            <a:r>
              <a:rPr lang="en-US" dirty="0">
                <a:latin typeface="Inconsolata NF" pitchFamily="49" charset="77"/>
              </a:rPr>
              <a:t>(query, names=names)</a:t>
            </a:r>
          </a:p>
          <a:p>
            <a:pPr marL="0" indent="0">
              <a:buNone/>
            </a:pPr>
            <a:r>
              <a:rPr lang="en-US" dirty="0">
                <a:latin typeface="Inconsolata NF" pitchFamily="49" charset="77"/>
              </a:rPr>
              <a:t>    …</a:t>
            </a:r>
          </a:p>
        </p:txBody>
      </p:sp>
    </p:spTree>
    <p:extLst>
      <p:ext uri="{BB962C8B-B14F-4D97-AF65-F5344CB8AC3E}">
        <p14:creationId xmlns:p14="http://schemas.microsoft.com/office/powerpoint/2010/main" val="291225997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PR from Nick Pope</a:t>
            </a:r>
            <a:endParaRPr lang="en-US" dirty="0"/>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317500" y="1825625"/>
            <a:ext cx="11557000" cy="4351338"/>
          </a:xfrm>
          <a:solidFill>
            <a:srgbClr val="D5D9DB"/>
          </a:solidFill>
        </p:spPr>
        <p:txBody>
          <a:bodyPr>
            <a:normAutofit/>
          </a:bodyPr>
          <a:lstStyle/>
          <a:p>
            <a:pPr marL="0" indent="0">
              <a:buNone/>
            </a:pPr>
            <a:r>
              <a:rPr lang="en-US" sz="2000" dirty="0">
                <a:latin typeface="Inconsolata NF" pitchFamily="49" charset="77"/>
              </a:rPr>
              <a:t>def </a:t>
            </a:r>
            <a:r>
              <a:rPr lang="en-US" sz="2000" dirty="0" err="1">
                <a:latin typeface="Inconsolata NF" pitchFamily="49" charset="77"/>
              </a:rPr>
              <a:t>executemany</a:t>
            </a:r>
            <a:r>
              <a:rPr lang="en-US" sz="2000" dirty="0">
                <a:latin typeface="Inconsolata NF" pitchFamily="49" charset="77"/>
              </a:rPr>
              <a:t>(self, query, </a:t>
            </a:r>
            <a:r>
              <a:rPr lang="en-US" sz="2000" dirty="0" err="1">
                <a:latin typeface="Inconsolata NF" pitchFamily="49" charset="77"/>
              </a:rPr>
              <a:t>param_list</a:t>
            </a:r>
            <a:r>
              <a:rPr lang="en-US" sz="2000" dirty="0">
                <a:latin typeface="Inconsolata NF" pitchFamily="49" charset="77"/>
              </a:rPr>
              <a:t>):</a:t>
            </a:r>
          </a:p>
          <a:p>
            <a:pPr marL="0" indent="0">
              <a:buNone/>
            </a:pPr>
            <a:r>
              <a:rPr lang="en-US" sz="2000" dirty="0">
                <a:latin typeface="Inconsolata NF" pitchFamily="49" charset="77"/>
              </a:rPr>
              <a:t>    …</a:t>
            </a:r>
          </a:p>
          <a:p>
            <a:pPr marL="0" indent="0">
              <a:buNone/>
            </a:pPr>
            <a:r>
              <a:rPr lang="en-US" sz="2000" dirty="0">
                <a:latin typeface="Inconsolata NF" pitchFamily="49" charset="77"/>
              </a:rPr>
              <a:t>    peekable, </a:t>
            </a:r>
            <a:r>
              <a:rPr lang="en-US" sz="2000" dirty="0" err="1">
                <a:latin typeface="Inconsolata NF" pitchFamily="49" charset="77"/>
              </a:rPr>
              <a:t>param_list</a:t>
            </a:r>
            <a:r>
              <a:rPr lang="en-US" sz="2000" dirty="0">
                <a:latin typeface="Inconsolata NF" pitchFamily="49" charset="77"/>
              </a:rPr>
              <a:t> = tee(</a:t>
            </a:r>
            <a:r>
              <a:rPr lang="en-US" sz="2000" dirty="0" err="1">
                <a:latin typeface="Inconsolata NF" pitchFamily="49" charset="77"/>
              </a:rPr>
              <a:t>iter</a:t>
            </a:r>
            <a:r>
              <a:rPr lang="en-US" sz="2000" dirty="0">
                <a:latin typeface="Inconsolata NF" pitchFamily="49" charset="77"/>
              </a:rPr>
              <a:t>(</a:t>
            </a:r>
            <a:r>
              <a:rPr lang="en-US" sz="2000" dirty="0" err="1">
                <a:latin typeface="Inconsolata NF" pitchFamily="49" charset="77"/>
              </a:rPr>
              <a:t>param_list</a:t>
            </a:r>
            <a:r>
              <a:rPr lang="en-US" sz="2000" dirty="0">
                <a:latin typeface="Inconsolata NF" pitchFamily="49" charset="77"/>
              </a:rPr>
              <a:t>))</a:t>
            </a:r>
          </a:p>
          <a:p>
            <a:pPr marL="0" indent="0">
              <a:buNone/>
            </a:pPr>
            <a:r>
              <a:rPr lang="en-US" sz="2000" dirty="0">
                <a:latin typeface="Inconsolata NF" pitchFamily="49" charset="77"/>
              </a:rPr>
              <a:t>    if (params := next(peekable, None)) and </a:t>
            </a:r>
            <a:r>
              <a:rPr lang="en-US" sz="2000" dirty="0" err="1">
                <a:latin typeface="Inconsolata NF" pitchFamily="49" charset="77"/>
              </a:rPr>
              <a:t>isinstance</a:t>
            </a:r>
            <a:r>
              <a:rPr lang="en-US" sz="2000" dirty="0">
                <a:latin typeface="Inconsolata NF" pitchFamily="49" charset="77"/>
              </a:rPr>
              <a:t>(params, Mapping):</a:t>
            </a:r>
          </a:p>
          <a:p>
            <a:pPr marL="0" indent="0">
              <a:buNone/>
            </a:pPr>
            <a:r>
              <a:rPr lang="en-US" sz="2000" dirty="0">
                <a:latin typeface="Inconsolata NF" pitchFamily="49" charset="77"/>
              </a:rPr>
              <a:t>        names = list(params)</a:t>
            </a:r>
          </a:p>
          <a:p>
            <a:pPr marL="0" indent="0">
              <a:buNone/>
            </a:pPr>
            <a:r>
              <a:rPr lang="en-US" sz="2000" dirty="0">
                <a:latin typeface="Inconsolata NF" pitchFamily="49" charset="77"/>
              </a:rPr>
              <a:t>    else:</a:t>
            </a:r>
          </a:p>
          <a:p>
            <a:pPr marL="0" indent="0">
              <a:buNone/>
            </a:pPr>
            <a:r>
              <a:rPr lang="en-US" sz="2000" dirty="0">
                <a:latin typeface="Inconsolata NF" pitchFamily="49" charset="77"/>
              </a:rPr>
              <a:t>        names = None</a:t>
            </a:r>
          </a:p>
          <a:p>
            <a:pPr marL="0" indent="0">
              <a:buNone/>
            </a:pPr>
            <a:endParaRPr lang="en-US" sz="2000" dirty="0">
              <a:latin typeface="Inconsolata NF" pitchFamily="49" charset="77"/>
            </a:endParaRPr>
          </a:p>
          <a:p>
            <a:pPr marL="0" indent="0">
              <a:buNone/>
            </a:pPr>
            <a:r>
              <a:rPr lang="en-US" sz="2000" dirty="0">
                <a:latin typeface="Inconsolata NF" pitchFamily="49" charset="77"/>
              </a:rPr>
              <a:t>    query = </a:t>
            </a:r>
            <a:r>
              <a:rPr lang="en-US" sz="2000" dirty="0" err="1">
                <a:latin typeface="Inconsolata NF" pitchFamily="49" charset="77"/>
              </a:rPr>
              <a:t>self.convert_query</a:t>
            </a:r>
            <a:r>
              <a:rPr lang="en-US" sz="2000" dirty="0">
                <a:latin typeface="Inconsolata NF" pitchFamily="49" charset="77"/>
              </a:rPr>
              <a:t>(query, names=names)</a:t>
            </a:r>
          </a:p>
          <a:p>
            <a:pPr marL="0" indent="0">
              <a:buNone/>
            </a:pPr>
            <a:r>
              <a:rPr lang="en-US" sz="2000" dirty="0">
                <a:latin typeface="Inconsolata NF" pitchFamily="49" charset="77"/>
              </a:rPr>
              <a:t>    …</a:t>
            </a:r>
          </a:p>
        </p:txBody>
      </p:sp>
    </p:spTree>
    <p:extLst>
      <p:ext uri="{BB962C8B-B14F-4D97-AF65-F5344CB8AC3E}">
        <p14:creationId xmlns:p14="http://schemas.microsoft.com/office/powerpoint/2010/main" val="4287755182"/>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F9694-F226-7CEE-1F9C-2AD585DEA9E5}"/>
              </a:ext>
            </a:extLst>
          </p:cNvPr>
          <p:cNvSpPr>
            <a:spLocks noGrp="1"/>
          </p:cNvSpPr>
          <p:nvPr>
            <p:ph type="title"/>
          </p:nvPr>
        </p:nvSpPr>
        <p:spPr/>
        <p:txBody>
          <a:bodyPr/>
          <a:lstStyle/>
          <a:p>
            <a:pPr algn="ctr"/>
            <a:r>
              <a:rPr lang="en-US" b="1" dirty="0"/>
              <a:t>Full Diff</a:t>
            </a:r>
          </a:p>
        </p:txBody>
      </p:sp>
      <p:pic>
        <p:nvPicPr>
          <p:cNvPr id="7" name="Content Placeholder 6">
            <a:extLst>
              <a:ext uri="{FF2B5EF4-FFF2-40B4-BE49-F238E27FC236}">
                <a16:creationId xmlns:a16="http://schemas.microsoft.com/office/drawing/2014/main" id="{1511664B-324C-E31F-C8E8-A95F2BCF758F}"/>
              </a:ext>
            </a:extLst>
          </p:cNvPr>
          <p:cNvPicPr>
            <a:picLocks noGrp="1" noChangeAspect="1"/>
          </p:cNvPicPr>
          <p:nvPr>
            <p:ph idx="1"/>
          </p:nvPr>
        </p:nvPicPr>
        <p:blipFill>
          <a:blip r:embed="rId3"/>
          <a:stretch>
            <a:fillRect/>
          </a:stretch>
        </p:blipFill>
        <p:spPr>
          <a:xfrm>
            <a:off x="546264" y="1983125"/>
            <a:ext cx="11099472" cy="2891750"/>
          </a:xfrm>
          <a:prstGeom prst="rect">
            <a:avLst/>
          </a:prstGeom>
        </p:spPr>
      </p:pic>
    </p:spTree>
    <p:extLst>
      <p:ext uri="{BB962C8B-B14F-4D97-AF65-F5344CB8AC3E}">
        <p14:creationId xmlns:p14="http://schemas.microsoft.com/office/powerpoint/2010/main" val="176993372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F9694-F226-7CEE-1F9C-2AD585DEA9E5}"/>
              </a:ext>
            </a:extLst>
          </p:cNvPr>
          <p:cNvSpPr>
            <a:spLocks noGrp="1"/>
          </p:cNvSpPr>
          <p:nvPr>
            <p:ph type="title"/>
          </p:nvPr>
        </p:nvSpPr>
        <p:spPr/>
        <p:txBody>
          <a:bodyPr/>
          <a:lstStyle/>
          <a:p>
            <a:pPr algn="ctr"/>
            <a:r>
              <a:rPr lang="en-US" b="1" dirty="0"/>
              <a:t>Full Diff</a:t>
            </a:r>
            <a:endParaRPr lang="en-US" dirty="0"/>
          </a:p>
        </p:txBody>
      </p:sp>
      <p:sp>
        <p:nvSpPr>
          <p:cNvPr id="4" name="Content Placeholder 3">
            <a:extLst>
              <a:ext uri="{FF2B5EF4-FFF2-40B4-BE49-F238E27FC236}">
                <a16:creationId xmlns:a16="http://schemas.microsoft.com/office/drawing/2014/main" id="{88C7619D-7CC5-093B-8947-9E8944737F25}"/>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74C3FAE9-801D-C338-304C-FFE7ABBAE5D0}"/>
              </a:ext>
            </a:extLst>
          </p:cNvPr>
          <p:cNvPicPr>
            <a:picLocks noChangeAspect="1"/>
          </p:cNvPicPr>
          <p:nvPr/>
        </p:nvPicPr>
        <p:blipFill>
          <a:blip r:embed="rId3"/>
          <a:stretch>
            <a:fillRect/>
          </a:stretch>
        </p:blipFill>
        <p:spPr>
          <a:xfrm>
            <a:off x="864421" y="2580371"/>
            <a:ext cx="10463158" cy="2841845"/>
          </a:xfrm>
          <a:prstGeom prst="rect">
            <a:avLst/>
          </a:prstGeom>
        </p:spPr>
      </p:pic>
    </p:spTree>
    <p:extLst>
      <p:ext uri="{BB962C8B-B14F-4D97-AF65-F5344CB8AC3E}">
        <p14:creationId xmlns:p14="http://schemas.microsoft.com/office/powerpoint/2010/main" val="321221505"/>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F9694-F226-7CEE-1F9C-2AD585DEA9E5}"/>
              </a:ext>
            </a:extLst>
          </p:cNvPr>
          <p:cNvSpPr>
            <a:spLocks noGrp="1"/>
          </p:cNvSpPr>
          <p:nvPr>
            <p:ph type="title"/>
          </p:nvPr>
        </p:nvSpPr>
        <p:spPr/>
        <p:txBody>
          <a:bodyPr/>
          <a:lstStyle/>
          <a:p>
            <a:pPr algn="ctr"/>
            <a:r>
              <a:rPr lang="en-US" b="1" dirty="0"/>
              <a:t>Full Diff</a:t>
            </a:r>
            <a:endParaRPr lang="en-US" dirty="0"/>
          </a:p>
        </p:txBody>
      </p:sp>
      <p:sp>
        <p:nvSpPr>
          <p:cNvPr id="4" name="Content Placeholder 3">
            <a:extLst>
              <a:ext uri="{FF2B5EF4-FFF2-40B4-BE49-F238E27FC236}">
                <a16:creationId xmlns:a16="http://schemas.microsoft.com/office/drawing/2014/main" id="{74EDBA8B-330C-7991-01EE-D59F199B98C5}"/>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35629E0E-8075-9777-372D-BD08DD4B4CFE}"/>
              </a:ext>
            </a:extLst>
          </p:cNvPr>
          <p:cNvPicPr>
            <a:picLocks noChangeAspect="1"/>
          </p:cNvPicPr>
          <p:nvPr/>
        </p:nvPicPr>
        <p:blipFill>
          <a:blip r:embed="rId3"/>
          <a:stretch>
            <a:fillRect/>
          </a:stretch>
        </p:blipFill>
        <p:spPr>
          <a:xfrm>
            <a:off x="459451" y="2102667"/>
            <a:ext cx="11273097" cy="3797253"/>
          </a:xfrm>
          <a:prstGeom prst="rect">
            <a:avLst/>
          </a:prstGeom>
        </p:spPr>
      </p:pic>
    </p:spTree>
    <p:extLst>
      <p:ext uri="{BB962C8B-B14F-4D97-AF65-F5344CB8AC3E}">
        <p14:creationId xmlns:p14="http://schemas.microsoft.com/office/powerpoint/2010/main" val="2220750006"/>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BONUS!</a:t>
            </a:r>
            <a:endParaRPr lang="en-US" dirty="0"/>
          </a:p>
        </p:txBody>
      </p:sp>
    </p:spTree>
    <p:extLst>
      <p:ext uri="{BB962C8B-B14F-4D97-AF65-F5344CB8AC3E}">
        <p14:creationId xmlns:p14="http://schemas.microsoft.com/office/powerpoint/2010/main" val="738209771"/>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774A5-A87E-1D50-3809-CC51589D25FE}"/>
              </a:ext>
            </a:extLst>
          </p:cNvPr>
          <p:cNvSpPr>
            <a:spLocks noGrp="1"/>
          </p:cNvSpPr>
          <p:nvPr>
            <p:ph type="title"/>
          </p:nvPr>
        </p:nvSpPr>
        <p:spPr/>
        <p:txBody>
          <a:bodyPr/>
          <a:lstStyle/>
          <a:p>
            <a:pPr algn="ctr"/>
            <a:r>
              <a:rPr lang="en-US" b="1" dirty="0"/>
              <a:t>Python SQLite Docs Update!</a:t>
            </a:r>
          </a:p>
        </p:txBody>
      </p:sp>
      <p:sp>
        <p:nvSpPr>
          <p:cNvPr id="3" name="Content Placeholder 2">
            <a:extLst>
              <a:ext uri="{FF2B5EF4-FFF2-40B4-BE49-F238E27FC236}">
                <a16:creationId xmlns:a16="http://schemas.microsoft.com/office/drawing/2014/main" id="{BFF8F444-352B-9EBD-C12B-D5CB53C6B0A1}"/>
              </a:ext>
            </a:extLst>
          </p:cNvPr>
          <p:cNvSpPr>
            <a:spLocks noGrp="1"/>
          </p:cNvSpPr>
          <p:nvPr>
            <p:ph idx="1"/>
          </p:nvPr>
        </p:nvSpPr>
        <p:spPr/>
        <p:txBody>
          <a:bodyPr/>
          <a:lstStyle/>
          <a:p>
            <a:pPr marL="0" indent="0">
              <a:buNone/>
            </a:pPr>
            <a:r>
              <a:rPr lang="en-US" dirty="0">
                <a:latin typeface="Inconsolata NF" pitchFamily="49" charset="77"/>
              </a:rPr>
              <a:t>sqlite3.paramstyle</a:t>
            </a:r>
          </a:p>
          <a:p>
            <a:pPr marL="457200" lvl="1" indent="0">
              <a:buNone/>
            </a:pPr>
            <a:r>
              <a:rPr lang="en-US" dirty="0"/>
              <a:t>String constant stating the type of parameter marker formatting expected by the </a:t>
            </a:r>
            <a:r>
              <a:rPr lang="en-US" dirty="0">
                <a:highlight>
                  <a:srgbClr val="D5D9DB"/>
                </a:highlight>
                <a:latin typeface="Inconsolata NF" pitchFamily="49" charset="77"/>
              </a:rPr>
              <a:t>sqlite3</a:t>
            </a:r>
            <a:r>
              <a:rPr lang="en-US" dirty="0"/>
              <a:t> module. Required by the DB-API. Hard-coded to </a:t>
            </a:r>
            <a:r>
              <a:rPr lang="en-US" dirty="0">
                <a:highlight>
                  <a:srgbClr val="D5D9DB"/>
                </a:highlight>
                <a:latin typeface="Inconsolata NF" pitchFamily="49" charset="77"/>
              </a:rPr>
              <a:t>"</a:t>
            </a:r>
            <a:r>
              <a:rPr lang="en-US" dirty="0" err="1">
                <a:highlight>
                  <a:srgbClr val="D5D9DB"/>
                </a:highlight>
                <a:latin typeface="Inconsolata NF" pitchFamily="49" charset="77"/>
              </a:rPr>
              <a:t>qmark</a:t>
            </a:r>
            <a:r>
              <a:rPr lang="en-US" dirty="0">
                <a:highlight>
                  <a:srgbClr val="D5D9DB"/>
                </a:highlight>
                <a:latin typeface="Inconsolata NF" pitchFamily="49" charset="77"/>
              </a:rPr>
              <a:t>"</a:t>
            </a:r>
            <a:r>
              <a:rPr lang="en-US" dirty="0"/>
              <a:t>.</a:t>
            </a:r>
          </a:p>
          <a:p>
            <a:pPr marL="457200" lvl="1" indent="0">
              <a:buNone/>
            </a:pPr>
            <a:endParaRPr lang="en-US" dirty="0"/>
          </a:p>
          <a:p>
            <a:pPr marL="457200" lvl="1" indent="0">
              <a:buNone/>
            </a:pPr>
            <a:r>
              <a:rPr lang="en-US" dirty="0">
                <a:highlight>
                  <a:srgbClr val="D5D9DB"/>
                </a:highlight>
              </a:rPr>
              <a:t>Note: The sqlite3 module supports both </a:t>
            </a:r>
            <a:r>
              <a:rPr lang="en-US" dirty="0">
                <a:highlight>
                  <a:srgbClr val="D5D9DB"/>
                </a:highlight>
                <a:latin typeface="Inconsolata NF" pitchFamily="49" charset="77"/>
              </a:rPr>
              <a:t>"</a:t>
            </a:r>
            <a:r>
              <a:rPr lang="en-US" dirty="0" err="1">
                <a:highlight>
                  <a:srgbClr val="FFFF00"/>
                </a:highlight>
                <a:latin typeface="Inconsolata NF" pitchFamily="49" charset="77"/>
              </a:rPr>
              <a:t>qmark</a:t>
            </a:r>
            <a:r>
              <a:rPr lang="en-US" dirty="0">
                <a:highlight>
                  <a:srgbClr val="D5D9DB"/>
                </a:highlight>
                <a:latin typeface="Inconsolata NF" pitchFamily="49" charset="77"/>
              </a:rPr>
              <a:t>"</a:t>
            </a:r>
            <a:r>
              <a:rPr lang="en-US" dirty="0">
                <a:highlight>
                  <a:srgbClr val="D5D9DB"/>
                </a:highlight>
              </a:rPr>
              <a:t> and </a:t>
            </a:r>
            <a:r>
              <a:rPr lang="en-US" dirty="0">
                <a:highlight>
                  <a:srgbClr val="D5D9DB"/>
                </a:highlight>
                <a:latin typeface="Inconsolata NF" pitchFamily="49" charset="77"/>
              </a:rPr>
              <a:t>”</a:t>
            </a:r>
            <a:r>
              <a:rPr lang="en-US" dirty="0">
                <a:highlight>
                  <a:srgbClr val="FFFF00"/>
                </a:highlight>
                <a:latin typeface="Inconsolata NF" pitchFamily="49" charset="77"/>
              </a:rPr>
              <a:t>numeric</a:t>
            </a:r>
            <a:r>
              <a:rPr lang="en-US" dirty="0">
                <a:highlight>
                  <a:srgbClr val="D5D9DB"/>
                </a:highlight>
                <a:latin typeface="Inconsolata NF" pitchFamily="49" charset="77"/>
              </a:rPr>
              <a:t>" DB-API parameter styles, because that is what the underlying SQLite library supports. However, the DB-API does not allow multiple values for the ”</a:t>
            </a:r>
            <a:r>
              <a:rPr lang="en-US" dirty="0" err="1">
                <a:highlight>
                  <a:srgbClr val="D5D9DB"/>
                </a:highlight>
                <a:latin typeface="Inconsolata NF" pitchFamily="49" charset="77"/>
              </a:rPr>
              <a:t>paramstyle</a:t>
            </a:r>
            <a:r>
              <a:rPr lang="en-US" dirty="0">
                <a:highlight>
                  <a:srgbClr val="D5D9DB"/>
                </a:highlight>
                <a:latin typeface="Inconsolata NF" pitchFamily="49" charset="77"/>
              </a:rPr>
              <a:t>" attribute</a:t>
            </a:r>
            <a:endParaRPr lang="en-US" dirty="0">
              <a:highlight>
                <a:srgbClr val="D5D9DB"/>
              </a:highlight>
            </a:endParaRPr>
          </a:p>
        </p:txBody>
      </p:sp>
    </p:spTree>
    <p:extLst>
      <p:ext uri="{BB962C8B-B14F-4D97-AF65-F5344CB8AC3E}">
        <p14:creationId xmlns:p14="http://schemas.microsoft.com/office/powerpoint/2010/main" val="2212247995"/>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774A5-A87E-1D50-3809-CC51589D25FE}"/>
              </a:ext>
            </a:extLst>
          </p:cNvPr>
          <p:cNvSpPr>
            <a:spLocks noGrp="1"/>
          </p:cNvSpPr>
          <p:nvPr>
            <p:ph type="title"/>
          </p:nvPr>
        </p:nvSpPr>
        <p:spPr/>
        <p:txBody>
          <a:bodyPr/>
          <a:lstStyle/>
          <a:p>
            <a:pPr algn="ctr"/>
            <a:r>
              <a:rPr lang="en-US" b="1" dirty="0"/>
              <a:t>Python SQLite Docs Update!</a:t>
            </a:r>
            <a:endParaRPr lang="en-US" dirty="0"/>
          </a:p>
        </p:txBody>
      </p:sp>
      <p:sp>
        <p:nvSpPr>
          <p:cNvPr id="3" name="Content Placeholder 2">
            <a:extLst>
              <a:ext uri="{FF2B5EF4-FFF2-40B4-BE49-F238E27FC236}">
                <a16:creationId xmlns:a16="http://schemas.microsoft.com/office/drawing/2014/main" id="{BFF8F444-352B-9EBD-C12B-D5CB53C6B0A1}"/>
              </a:ext>
            </a:extLst>
          </p:cNvPr>
          <p:cNvSpPr>
            <a:spLocks noGrp="1"/>
          </p:cNvSpPr>
          <p:nvPr>
            <p:ph idx="1"/>
          </p:nvPr>
        </p:nvSpPr>
        <p:spPr>
          <a:solidFill>
            <a:srgbClr val="D5D9DB"/>
          </a:solidFill>
        </p:spPr>
        <p:txBody>
          <a:bodyPr/>
          <a:lstStyle/>
          <a:p>
            <a:pPr marL="457200" lvl="1" indent="0">
              <a:buNone/>
            </a:pPr>
            <a:endParaRPr lang="en-US" dirty="0">
              <a:highlight>
                <a:srgbClr val="D5D9DB"/>
              </a:highlight>
            </a:endParaRPr>
          </a:p>
          <a:p>
            <a:pPr marL="457200" lvl="1" indent="0">
              <a:buNone/>
            </a:pPr>
            <a:r>
              <a:rPr lang="en-US" sz="3200" dirty="0">
                <a:highlight>
                  <a:srgbClr val="D5D9DB"/>
                </a:highlight>
              </a:rPr>
              <a:t>Note: The sqlite3 module supports both </a:t>
            </a:r>
            <a:r>
              <a:rPr lang="en-US" sz="3200" dirty="0">
                <a:highlight>
                  <a:srgbClr val="D5D9DB"/>
                </a:highlight>
                <a:latin typeface="Inconsolata NF" pitchFamily="49" charset="77"/>
              </a:rPr>
              <a:t>"</a:t>
            </a:r>
            <a:r>
              <a:rPr lang="en-US" sz="3200" dirty="0" err="1">
                <a:highlight>
                  <a:srgbClr val="D5D9DB"/>
                </a:highlight>
                <a:latin typeface="Inconsolata NF" pitchFamily="49" charset="77"/>
              </a:rPr>
              <a:t>qmark</a:t>
            </a:r>
            <a:r>
              <a:rPr lang="en-US" sz="3200" dirty="0">
                <a:highlight>
                  <a:srgbClr val="D5D9DB"/>
                </a:highlight>
                <a:latin typeface="Inconsolata NF" pitchFamily="49" charset="77"/>
              </a:rPr>
              <a:t>”, "numeric" and </a:t>
            </a:r>
            <a:r>
              <a:rPr lang="en-US" sz="6000" dirty="0">
                <a:highlight>
                  <a:srgbClr val="D5D9DB"/>
                </a:highlight>
                <a:latin typeface="Inconsolata NF" pitchFamily="49" charset="77"/>
              </a:rPr>
              <a:t>"</a:t>
            </a:r>
            <a:r>
              <a:rPr lang="en-US" sz="6000" dirty="0">
                <a:highlight>
                  <a:srgbClr val="FFFF00"/>
                </a:highlight>
                <a:latin typeface="Inconsolata NF" pitchFamily="49" charset="77"/>
              </a:rPr>
              <a:t>named</a:t>
            </a:r>
            <a:r>
              <a:rPr lang="en-US" sz="6000" dirty="0">
                <a:highlight>
                  <a:srgbClr val="D5D9DB"/>
                </a:highlight>
                <a:latin typeface="Inconsolata NF" pitchFamily="49" charset="77"/>
              </a:rPr>
              <a:t>"</a:t>
            </a:r>
            <a:r>
              <a:rPr lang="en-US" sz="3200" dirty="0">
                <a:highlight>
                  <a:srgbClr val="D5D9DB"/>
                </a:highlight>
                <a:latin typeface="Inconsolata NF" pitchFamily="49" charset="77"/>
              </a:rPr>
              <a:t> DB-API parameter styles, because that is what the underlying SQLite library supports. However, the DB-API does not allow multiple values for the ”</a:t>
            </a:r>
            <a:r>
              <a:rPr lang="en-US" sz="3200" dirty="0" err="1">
                <a:highlight>
                  <a:srgbClr val="D5D9DB"/>
                </a:highlight>
                <a:latin typeface="Inconsolata NF" pitchFamily="49" charset="77"/>
              </a:rPr>
              <a:t>paramstyle</a:t>
            </a:r>
            <a:r>
              <a:rPr lang="en-US" sz="3200" dirty="0">
                <a:highlight>
                  <a:srgbClr val="D5D9DB"/>
                </a:highlight>
                <a:latin typeface="Inconsolata NF" pitchFamily="49" charset="77"/>
              </a:rPr>
              <a:t>" attribute</a:t>
            </a:r>
            <a:endParaRPr lang="en-US" sz="3200" dirty="0">
              <a:highlight>
                <a:srgbClr val="D5D9DB"/>
              </a:highlight>
            </a:endParaRPr>
          </a:p>
        </p:txBody>
      </p:sp>
    </p:spTree>
    <p:extLst>
      <p:ext uri="{BB962C8B-B14F-4D97-AF65-F5344CB8AC3E}">
        <p14:creationId xmlns:p14="http://schemas.microsoft.com/office/powerpoint/2010/main" val="38643296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008F3B0-20AC-34DF-2634-C442769AA1EB}"/>
              </a:ext>
            </a:extLst>
          </p:cNvPr>
          <p:cNvSpPr txBox="1"/>
          <p:nvPr/>
        </p:nvSpPr>
        <p:spPr>
          <a:xfrm>
            <a:off x="367348" y="768626"/>
            <a:ext cx="11457304" cy="1569660"/>
          </a:xfrm>
          <a:prstGeom prst="rect">
            <a:avLst/>
          </a:prstGeom>
          <a:solidFill>
            <a:srgbClr val="F1FFF7"/>
          </a:solidFill>
        </p:spPr>
        <p:txBody>
          <a:bodyPr wrap="none" rtlCol="0">
            <a:spAutoFit/>
          </a:bodyPr>
          <a:lstStyle/>
          <a:p>
            <a:r>
              <a:rPr lang="en-US" sz="4800" dirty="0"/>
              <a:t>Owner: changed from </a:t>
            </a:r>
            <a:r>
              <a:rPr lang="en-US" sz="4800" i="1" dirty="0"/>
              <a:t>nobody</a:t>
            </a:r>
            <a:r>
              <a:rPr lang="en-US" sz="4800" dirty="0"/>
              <a:t> to </a:t>
            </a:r>
            <a:r>
              <a:rPr lang="en-US" sz="4800" i="1" dirty="0"/>
              <a:t>Ryan Cheley</a:t>
            </a:r>
          </a:p>
          <a:p>
            <a:r>
              <a:rPr lang="en-US" sz="4800" dirty="0"/>
              <a:t>Status: new -&gt; Assigned</a:t>
            </a:r>
          </a:p>
        </p:txBody>
      </p:sp>
      <p:sp>
        <p:nvSpPr>
          <p:cNvPr id="3" name="TextBox 2">
            <a:extLst>
              <a:ext uri="{FF2B5EF4-FFF2-40B4-BE49-F238E27FC236}">
                <a16:creationId xmlns:a16="http://schemas.microsoft.com/office/drawing/2014/main" id="{EE1629BD-D244-7C22-2C1E-05A110ECC339}"/>
              </a:ext>
            </a:extLst>
          </p:cNvPr>
          <p:cNvSpPr txBox="1"/>
          <p:nvPr/>
        </p:nvSpPr>
        <p:spPr>
          <a:xfrm>
            <a:off x="367348" y="2643480"/>
            <a:ext cx="11545725" cy="769441"/>
          </a:xfrm>
          <a:prstGeom prst="rect">
            <a:avLst/>
          </a:prstGeom>
          <a:noFill/>
        </p:spPr>
        <p:txBody>
          <a:bodyPr wrap="none" rtlCol="0">
            <a:spAutoFit/>
          </a:bodyPr>
          <a:lstStyle/>
          <a:p>
            <a:r>
              <a:rPr lang="en-US" sz="4400" dirty="0"/>
              <a:t>I’m at </a:t>
            </a:r>
            <a:r>
              <a:rPr lang="en-US" sz="4400" dirty="0" err="1"/>
              <a:t>DjangoCon</a:t>
            </a:r>
            <a:r>
              <a:rPr lang="en-US" sz="4400" dirty="0"/>
              <a:t> US and I’m looking at this Ticket</a:t>
            </a:r>
          </a:p>
        </p:txBody>
      </p:sp>
    </p:spTree>
    <p:extLst>
      <p:ext uri="{BB962C8B-B14F-4D97-AF65-F5344CB8AC3E}">
        <p14:creationId xmlns:p14="http://schemas.microsoft.com/office/powerpoint/2010/main" val="8979334"/>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774A5-A87E-1D50-3809-CC51589D25FE}"/>
              </a:ext>
            </a:extLst>
          </p:cNvPr>
          <p:cNvSpPr>
            <a:spLocks noGrp="1"/>
          </p:cNvSpPr>
          <p:nvPr>
            <p:ph type="title"/>
          </p:nvPr>
        </p:nvSpPr>
        <p:spPr/>
        <p:txBody>
          <a:bodyPr/>
          <a:lstStyle/>
          <a:p>
            <a:pPr algn="ctr"/>
            <a:r>
              <a:rPr lang="en-US" b="1" dirty="0"/>
              <a:t>Python SQLite Docs Update!</a:t>
            </a:r>
            <a:endParaRPr lang="en-US" dirty="0"/>
          </a:p>
        </p:txBody>
      </p:sp>
      <p:sp>
        <p:nvSpPr>
          <p:cNvPr id="3" name="Content Placeholder 2">
            <a:extLst>
              <a:ext uri="{FF2B5EF4-FFF2-40B4-BE49-F238E27FC236}">
                <a16:creationId xmlns:a16="http://schemas.microsoft.com/office/drawing/2014/main" id="{BFF8F444-352B-9EBD-C12B-D5CB53C6B0A1}"/>
              </a:ext>
            </a:extLst>
          </p:cNvPr>
          <p:cNvSpPr>
            <a:spLocks noGrp="1"/>
          </p:cNvSpPr>
          <p:nvPr>
            <p:ph idx="1"/>
          </p:nvPr>
        </p:nvSpPr>
        <p:spPr/>
        <p:txBody>
          <a:bodyPr/>
          <a:lstStyle/>
          <a:p>
            <a:pPr marL="457200" lvl="1" indent="0">
              <a:buNone/>
            </a:pPr>
            <a:endParaRPr lang="en-US" dirty="0">
              <a:highlight>
                <a:srgbClr val="D5D9DB"/>
              </a:highlight>
            </a:endParaRPr>
          </a:p>
          <a:p>
            <a:pPr marL="457200" lvl="1" indent="0">
              <a:buNone/>
            </a:pPr>
            <a:r>
              <a:rPr lang="en-US" sz="3200" dirty="0">
                <a:highlight>
                  <a:srgbClr val="D5D9DB"/>
                </a:highlight>
              </a:rPr>
              <a:t>Note: The </a:t>
            </a:r>
            <a:r>
              <a:rPr lang="en-US" sz="3200" dirty="0">
                <a:highlight>
                  <a:srgbClr val="D5D9DB"/>
                </a:highlight>
                <a:latin typeface="Inconsolata NF" pitchFamily="49" charset="77"/>
              </a:rPr>
              <a:t>named</a:t>
            </a:r>
            <a:r>
              <a:rPr lang="en-US" sz="3200" dirty="0">
                <a:highlight>
                  <a:srgbClr val="D5D9DB"/>
                </a:highlight>
              </a:rPr>
              <a:t> DB-API parameter style is also supported</a:t>
            </a:r>
          </a:p>
        </p:txBody>
      </p:sp>
    </p:spTree>
    <p:extLst>
      <p:ext uri="{BB962C8B-B14F-4D97-AF65-F5344CB8AC3E}">
        <p14:creationId xmlns:p14="http://schemas.microsoft.com/office/powerpoint/2010/main" val="3899401453"/>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The community</a:t>
            </a:r>
            <a:endParaRPr lang="en-US" dirty="0"/>
          </a:p>
        </p:txBody>
      </p:sp>
    </p:spTree>
    <p:extLst>
      <p:ext uri="{BB962C8B-B14F-4D97-AF65-F5344CB8AC3E}">
        <p14:creationId xmlns:p14="http://schemas.microsoft.com/office/powerpoint/2010/main" val="3833621325"/>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Shia Berger</a:t>
            </a:r>
            <a:endParaRPr lang="en-US" dirty="0"/>
          </a:p>
        </p:txBody>
      </p:sp>
      <p:pic>
        <p:nvPicPr>
          <p:cNvPr id="2" name="Picture 1" descr="A green recycle symbol on a green background&#10;&#10;Description automatically generated">
            <a:extLst>
              <a:ext uri="{FF2B5EF4-FFF2-40B4-BE49-F238E27FC236}">
                <a16:creationId xmlns:a16="http://schemas.microsoft.com/office/drawing/2014/main" id="{2AD92F98-7274-230A-537F-96B7063DFBE1}"/>
              </a:ext>
            </a:extLst>
          </p:cNvPr>
          <p:cNvPicPr>
            <a:picLocks noChangeAspect="1"/>
          </p:cNvPicPr>
          <p:nvPr/>
        </p:nvPicPr>
        <p:blipFill>
          <a:blip r:embed="rId3"/>
          <a:stretch>
            <a:fillRect/>
          </a:stretch>
        </p:blipFill>
        <p:spPr>
          <a:xfrm>
            <a:off x="1831416" y="2432050"/>
            <a:ext cx="1993900" cy="1993900"/>
          </a:xfrm>
          <a:prstGeom prst="rect">
            <a:avLst/>
          </a:prstGeom>
        </p:spPr>
      </p:pic>
    </p:spTree>
    <p:extLst>
      <p:ext uri="{BB962C8B-B14F-4D97-AF65-F5344CB8AC3E}">
        <p14:creationId xmlns:p14="http://schemas.microsoft.com/office/powerpoint/2010/main" val="57013467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9C48CB-64D8-47D9-69F0-EB3ABC7D4964}"/>
              </a:ext>
            </a:extLst>
          </p:cNvPr>
          <p:cNvSpPr>
            <a:spLocks noGrp="1"/>
          </p:cNvSpPr>
          <p:nvPr>
            <p:ph idx="1"/>
          </p:nvPr>
        </p:nvSpPr>
        <p:spPr>
          <a:xfrm>
            <a:off x="838200" y="722966"/>
            <a:ext cx="10515600" cy="4351338"/>
          </a:xfrm>
        </p:spPr>
        <p:txBody>
          <a:bodyPr/>
          <a:lstStyle/>
          <a:p>
            <a:pPr>
              <a:lnSpc>
                <a:spcPct val="150000"/>
              </a:lnSpc>
            </a:pPr>
            <a:r>
              <a:rPr lang="en-US" dirty="0"/>
              <a:t>Identified fragility</a:t>
            </a:r>
          </a:p>
          <a:p>
            <a:pPr>
              <a:lnSpc>
                <a:spcPct val="150000"/>
              </a:lnSpc>
            </a:pPr>
            <a:r>
              <a:rPr lang="en-US" dirty="0"/>
              <a:t>Regex should be avoided</a:t>
            </a:r>
          </a:p>
          <a:p>
            <a:pPr>
              <a:lnSpc>
                <a:spcPct val="150000"/>
              </a:lnSpc>
            </a:pPr>
            <a:r>
              <a:rPr lang="en-US" dirty="0"/>
              <a:t>Starting point</a:t>
            </a:r>
          </a:p>
        </p:txBody>
      </p:sp>
    </p:spTree>
    <p:extLst>
      <p:ext uri="{BB962C8B-B14F-4D97-AF65-F5344CB8AC3E}">
        <p14:creationId xmlns:p14="http://schemas.microsoft.com/office/powerpoint/2010/main" val="3458298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Simon Charette</a:t>
            </a:r>
            <a:endParaRPr lang="en-US" dirty="0"/>
          </a:p>
        </p:txBody>
      </p:sp>
      <p:pic>
        <p:nvPicPr>
          <p:cNvPr id="3" name="Picture 2" descr="A pencil on a piece of paper&#10;&#10;Description automatically generated">
            <a:extLst>
              <a:ext uri="{FF2B5EF4-FFF2-40B4-BE49-F238E27FC236}">
                <a16:creationId xmlns:a16="http://schemas.microsoft.com/office/drawing/2014/main" id="{8CE18442-C2FA-AC1C-1F5A-56A72225391C}"/>
              </a:ext>
            </a:extLst>
          </p:cNvPr>
          <p:cNvPicPr>
            <a:picLocks noChangeAspect="1"/>
          </p:cNvPicPr>
          <p:nvPr/>
        </p:nvPicPr>
        <p:blipFill>
          <a:blip r:embed="rId3"/>
          <a:stretch>
            <a:fillRect/>
          </a:stretch>
        </p:blipFill>
        <p:spPr>
          <a:xfrm>
            <a:off x="1831417" y="2432050"/>
            <a:ext cx="1993900" cy="1993900"/>
          </a:xfrm>
          <a:prstGeom prst="rect">
            <a:avLst/>
          </a:prstGeom>
        </p:spPr>
      </p:pic>
    </p:spTree>
    <p:extLst>
      <p:ext uri="{BB962C8B-B14F-4D97-AF65-F5344CB8AC3E}">
        <p14:creationId xmlns:p14="http://schemas.microsoft.com/office/powerpoint/2010/main" val="2854732167"/>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9C48CB-64D8-47D9-69F0-EB3ABC7D4964}"/>
              </a:ext>
            </a:extLst>
          </p:cNvPr>
          <p:cNvSpPr>
            <a:spLocks noGrp="1"/>
          </p:cNvSpPr>
          <p:nvPr>
            <p:ph idx="1"/>
          </p:nvPr>
        </p:nvSpPr>
        <p:spPr>
          <a:xfrm>
            <a:off x="838200" y="722966"/>
            <a:ext cx="10515600" cy="4351338"/>
          </a:xfrm>
        </p:spPr>
        <p:txBody>
          <a:bodyPr/>
          <a:lstStyle/>
          <a:p>
            <a:pPr>
              <a:lnSpc>
                <a:spcPct val="150000"/>
              </a:lnSpc>
            </a:pPr>
            <a:r>
              <a:rPr lang="en-US" dirty="0"/>
              <a:t>Gave great Keynote at </a:t>
            </a:r>
            <a:r>
              <a:rPr lang="en-US" dirty="0" err="1"/>
              <a:t>DjangoCon</a:t>
            </a:r>
            <a:r>
              <a:rPr lang="en-US" dirty="0"/>
              <a:t> US 2022 on the State of the ORM</a:t>
            </a:r>
          </a:p>
          <a:p>
            <a:pPr>
              <a:lnSpc>
                <a:spcPct val="150000"/>
              </a:lnSpc>
            </a:pPr>
            <a:r>
              <a:rPr lang="en-US" dirty="0"/>
              <a:t>Awesome introduction on ORM structure at Sprints</a:t>
            </a:r>
          </a:p>
          <a:p>
            <a:pPr>
              <a:lnSpc>
                <a:spcPct val="150000"/>
              </a:lnSpc>
            </a:pPr>
            <a:r>
              <a:rPr lang="en-US" dirty="0"/>
              <a:t>Update to the docs!</a:t>
            </a:r>
          </a:p>
        </p:txBody>
      </p:sp>
    </p:spTree>
    <p:extLst>
      <p:ext uri="{BB962C8B-B14F-4D97-AF65-F5344CB8AC3E}">
        <p14:creationId xmlns:p14="http://schemas.microsoft.com/office/powerpoint/2010/main" val="1204758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Nick Pope</a:t>
            </a:r>
            <a:endParaRPr lang="en-US" dirty="0"/>
          </a:p>
        </p:txBody>
      </p:sp>
      <p:pic>
        <p:nvPicPr>
          <p:cNvPr id="5" name="Picture 4" descr="A green recycle symbol on a green background&#10;&#10;Description automatically generated">
            <a:extLst>
              <a:ext uri="{FF2B5EF4-FFF2-40B4-BE49-F238E27FC236}">
                <a16:creationId xmlns:a16="http://schemas.microsoft.com/office/drawing/2014/main" id="{6B4860B9-CA47-EDAC-651B-3CE692B4B4F9}"/>
              </a:ext>
            </a:extLst>
          </p:cNvPr>
          <p:cNvPicPr>
            <a:picLocks noChangeAspect="1"/>
          </p:cNvPicPr>
          <p:nvPr/>
        </p:nvPicPr>
        <p:blipFill>
          <a:blip r:embed="rId3"/>
          <a:stretch>
            <a:fillRect/>
          </a:stretch>
        </p:blipFill>
        <p:spPr>
          <a:xfrm>
            <a:off x="1831417" y="2432050"/>
            <a:ext cx="1993900" cy="1993900"/>
          </a:xfrm>
          <a:prstGeom prst="rect">
            <a:avLst/>
          </a:prstGeom>
        </p:spPr>
      </p:pic>
    </p:spTree>
    <p:extLst>
      <p:ext uri="{BB962C8B-B14F-4D97-AF65-F5344CB8AC3E}">
        <p14:creationId xmlns:p14="http://schemas.microsoft.com/office/powerpoint/2010/main" val="2947815804"/>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9C48CB-64D8-47D9-69F0-EB3ABC7D4964}"/>
              </a:ext>
            </a:extLst>
          </p:cNvPr>
          <p:cNvSpPr>
            <a:spLocks noGrp="1"/>
          </p:cNvSpPr>
          <p:nvPr>
            <p:ph idx="1"/>
          </p:nvPr>
        </p:nvSpPr>
        <p:spPr>
          <a:xfrm>
            <a:off x="838200" y="722966"/>
            <a:ext cx="10515600" cy="4351338"/>
          </a:xfrm>
        </p:spPr>
        <p:txBody>
          <a:bodyPr/>
          <a:lstStyle/>
          <a:p>
            <a:pPr>
              <a:lnSpc>
                <a:spcPct val="150000"/>
              </a:lnSpc>
            </a:pPr>
            <a:r>
              <a:rPr lang="en-US" dirty="0"/>
              <a:t>PR on my PR to help improve the code</a:t>
            </a:r>
          </a:p>
          <a:p>
            <a:pPr>
              <a:lnSpc>
                <a:spcPct val="150000"/>
              </a:lnSpc>
            </a:pPr>
            <a:r>
              <a:rPr lang="en-US" dirty="0"/>
              <a:t>Remove Code Duplication</a:t>
            </a:r>
          </a:p>
        </p:txBody>
      </p:sp>
    </p:spTree>
    <p:extLst>
      <p:ext uri="{BB962C8B-B14F-4D97-AF65-F5344CB8AC3E}">
        <p14:creationId xmlns:p14="http://schemas.microsoft.com/office/powerpoint/2010/main" val="3425221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Mariusz </a:t>
            </a:r>
            <a:r>
              <a:rPr lang="en-US" b="1" dirty="0" err="1">
                <a:effectLst/>
              </a:rPr>
              <a:t>Felisiak</a:t>
            </a:r>
            <a:endParaRPr lang="en-US" dirty="0"/>
          </a:p>
        </p:txBody>
      </p:sp>
      <p:pic>
        <p:nvPicPr>
          <p:cNvPr id="2" name="Picture 1">
            <a:extLst>
              <a:ext uri="{FF2B5EF4-FFF2-40B4-BE49-F238E27FC236}">
                <a16:creationId xmlns:a16="http://schemas.microsoft.com/office/drawing/2014/main" id="{330BF7EF-1A04-8BFD-117E-1A37596A1ECF}"/>
              </a:ext>
            </a:extLst>
          </p:cNvPr>
          <p:cNvPicPr>
            <a:picLocks noChangeAspect="1"/>
          </p:cNvPicPr>
          <p:nvPr/>
        </p:nvPicPr>
        <p:blipFill>
          <a:blip r:embed="rId3"/>
          <a:stretch>
            <a:fillRect/>
          </a:stretch>
        </p:blipFill>
        <p:spPr>
          <a:xfrm>
            <a:off x="1828053" y="2490660"/>
            <a:ext cx="1651000" cy="1587500"/>
          </a:xfrm>
          <a:prstGeom prst="rect">
            <a:avLst/>
          </a:prstGeom>
        </p:spPr>
      </p:pic>
    </p:spTree>
    <p:extLst>
      <p:ext uri="{BB962C8B-B14F-4D97-AF65-F5344CB8AC3E}">
        <p14:creationId xmlns:p14="http://schemas.microsoft.com/office/powerpoint/2010/main" val="1143321732"/>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9C48CB-64D8-47D9-69F0-EB3ABC7D4964}"/>
              </a:ext>
            </a:extLst>
          </p:cNvPr>
          <p:cNvSpPr>
            <a:spLocks noGrp="1"/>
          </p:cNvSpPr>
          <p:nvPr>
            <p:ph idx="1"/>
          </p:nvPr>
        </p:nvSpPr>
        <p:spPr>
          <a:xfrm>
            <a:off x="838200" y="722966"/>
            <a:ext cx="10515600" cy="4351338"/>
          </a:xfrm>
        </p:spPr>
        <p:txBody>
          <a:bodyPr/>
          <a:lstStyle/>
          <a:p>
            <a:pPr>
              <a:lnSpc>
                <a:spcPct val="150000"/>
              </a:lnSpc>
            </a:pPr>
            <a:r>
              <a:rPr lang="en-US" dirty="0"/>
              <a:t>Simplified comments</a:t>
            </a:r>
          </a:p>
          <a:p>
            <a:pPr>
              <a:lnSpc>
                <a:spcPct val="150000"/>
              </a:lnSpc>
            </a:pPr>
            <a:r>
              <a:rPr lang="en-US" dirty="0"/>
              <a:t>Merged the PR</a:t>
            </a:r>
          </a:p>
        </p:txBody>
      </p:sp>
    </p:spTree>
    <p:extLst>
      <p:ext uri="{BB962C8B-B14F-4D97-AF65-F5344CB8AC3E}">
        <p14:creationId xmlns:p14="http://schemas.microsoft.com/office/powerpoint/2010/main" val="2799003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Autofit/>
          </a:bodyPr>
          <a:lstStyle/>
          <a:p>
            <a:pPr algn="ctr"/>
            <a:r>
              <a:rPr lang="en-US" sz="9600" dirty="0"/>
              <a:t>🔍</a:t>
            </a:r>
          </a:p>
        </p:txBody>
      </p:sp>
    </p:spTree>
    <p:extLst>
      <p:ext uri="{BB962C8B-B14F-4D97-AF65-F5344CB8AC3E}">
        <p14:creationId xmlns:p14="http://schemas.microsoft.com/office/powerpoint/2010/main" val="4086966955"/>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6692F-92E9-F4F0-57DC-DC43F7034FAC}"/>
              </a:ext>
            </a:extLst>
          </p:cNvPr>
          <p:cNvSpPr>
            <a:spLocks noGrp="1"/>
          </p:cNvSpPr>
          <p:nvPr>
            <p:ph type="title"/>
          </p:nvPr>
        </p:nvSpPr>
        <p:spPr/>
        <p:txBody>
          <a:bodyPr/>
          <a:lstStyle/>
          <a:p>
            <a:pPr algn="ctr"/>
            <a:r>
              <a:rPr lang="en-US" b="1" dirty="0"/>
              <a:t>Experience</a:t>
            </a:r>
          </a:p>
        </p:txBody>
      </p:sp>
      <p:sp>
        <p:nvSpPr>
          <p:cNvPr id="3" name="Content Placeholder 2">
            <a:extLst>
              <a:ext uri="{FF2B5EF4-FFF2-40B4-BE49-F238E27FC236}">
                <a16:creationId xmlns:a16="http://schemas.microsoft.com/office/drawing/2014/main" id="{D8513F57-6489-FE90-84FC-A551AB38D2CA}"/>
              </a:ext>
            </a:extLst>
          </p:cNvPr>
          <p:cNvSpPr>
            <a:spLocks noGrp="1"/>
          </p:cNvSpPr>
          <p:nvPr>
            <p:ph idx="1"/>
          </p:nvPr>
        </p:nvSpPr>
        <p:spPr/>
        <p:txBody>
          <a:bodyPr/>
          <a:lstStyle/>
          <a:p>
            <a:pPr>
              <a:lnSpc>
                <a:spcPct val="150000"/>
              </a:lnSpc>
            </a:pPr>
            <a:r>
              <a:rPr lang="en-US" dirty="0"/>
              <a:t>GREAT experience</a:t>
            </a:r>
          </a:p>
          <a:p>
            <a:pPr>
              <a:lnSpc>
                <a:spcPct val="150000"/>
              </a:lnSpc>
            </a:pPr>
            <a:r>
              <a:rPr lang="en-US" dirty="0"/>
              <a:t>I learned a TON about</a:t>
            </a:r>
          </a:p>
          <a:p>
            <a:pPr lvl="1">
              <a:lnSpc>
                <a:spcPct val="150000"/>
              </a:lnSpc>
            </a:pPr>
            <a:r>
              <a:rPr lang="en-US" dirty="0"/>
              <a:t>SQLite</a:t>
            </a:r>
          </a:p>
          <a:p>
            <a:pPr lvl="1">
              <a:lnSpc>
                <a:spcPct val="150000"/>
              </a:lnSpc>
            </a:pPr>
            <a:r>
              <a:rPr lang="en-US" dirty="0"/>
              <a:t>The ORM</a:t>
            </a:r>
          </a:p>
          <a:p>
            <a:pPr lvl="1">
              <a:lnSpc>
                <a:spcPct val="150000"/>
              </a:lnSpc>
            </a:pPr>
            <a:r>
              <a:rPr lang="en-US" dirty="0"/>
              <a:t>Python</a:t>
            </a:r>
          </a:p>
          <a:p>
            <a:pPr>
              <a:lnSpc>
                <a:spcPct val="150000"/>
              </a:lnSpc>
            </a:pPr>
            <a:r>
              <a:rPr lang="en-US" dirty="0"/>
              <a:t>Public Notes</a:t>
            </a:r>
          </a:p>
        </p:txBody>
      </p:sp>
    </p:spTree>
    <p:extLst>
      <p:ext uri="{BB962C8B-B14F-4D97-AF65-F5344CB8AC3E}">
        <p14:creationId xmlns:p14="http://schemas.microsoft.com/office/powerpoint/2010/main" val="317971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26FC5B-E792-BB97-F989-7D7604CF8FF3}"/>
              </a:ext>
            </a:extLst>
          </p:cNvPr>
          <p:cNvSpPr>
            <a:spLocks noGrp="1"/>
          </p:cNvSpPr>
          <p:nvPr>
            <p:ph type="title"/>
          </p:nvPr>
        </p:nvSpPr>
        <p:spPr/>
        <p:txBody>
          <a:bodyPr/>
          <a:lstStyle/>
          <a:p>
            <a:pPr algn="ctr"/>
            <a:r>
              <a:rPr lang="en-US" b="1" dirty="0">
                <a:effectLst/>
              </a:rPr>
              <a:t>Contributions Since</a:t>
            </a:r>
            <a:endParaRPr lang="en-US" dirty="0"/>
          </a:p>
        </p:txBody>
      </p:sp>
      <p:sp>
        <p:nvSpPr>
          <p:cNvPr id="3" name="Content Placeholder 2">
            <a:extLst>
              <a:ext uri="{FF2B5EF4-FFF2-40B4-BE49-F238E27FC236}">
                <a16:creationId xmlns:a16="http://schemas.microsoft.com/office/drawing/2014/main" id="{79722347-0189-062A-F4E9-141E2B8291BD}"/>
              </a:ext>
            </a:extLst>
          </p:cNvPr>
          <p:cNvSpPr>
            <a:spLocks noGrp="1"/>
          </p:cNvSpPr>
          <p:nvPr>
            <p:ph idx="1"/>
          </p:nvPr>
        </p:nvSpPr>
        <p:spPr>
          <a:xfrm>
            <a:off x="838200" y="1391478"/>
            <a:ext cx="10515600" cy="5261113"/>
          </a:xfrm>
        </p:spPr>
        <p:txBody>
          <a:bodyPr>
            <a:normAutofit/>
          </a:bodyPr>
          <a:lstStyle/>
          <a:p>
            <a:pPr>
              <a:lnSpc>
                <a:spcPct val="150000"/>
              </a:lnSpc>
            </a:pPr>
            <a:r>
              <a:rPr lang="en-US" dirty="0"/>
              <a:t>Django Packages</a:t>
            </a:r>
          </a:p>
          <a:p>
            <a:pPr lvl="1">
              <a:lnSpc>
                <a:spcPct val="150000"/>
              </a:lnSpc>
            </a:pPr>
            <a:r>
              <a:rPr lang="en-US" dirty="0"/>
              <a:t>Documentation improvements</a:t>
            </a:r>
          </a:p>
          <a:p>
            <a:pPr lvl="1">
              <a:lnSpc>
                <a:spcPct val="150000"/>
              </a:lnSpc>
            </a:pPr>
            <a:r>
              <a:rPr lang="en-US" dirty="0"/>
              <a:t>Code Reviews</a:t>
            </a:r>
          </a:p>
          <a:p>
            <a:pPr>
              <a:lnSpc>
                <a:spcPct val="150000"/>
              </a:lnSpc>
            </a:pPr>
            <a:r>
              <a:rPr lang="en-US" dirty="0"/>
              <a:t>Pelican-Plugins</a:t>
            </a:r>
          </a:p>
          <a:p>
            <a:pPr lvl="1">
              <a:lnSpc>
                <a:spcPct val="150000"/>
              </a:lnSpc>
            </a:pPr>
            <a:r>
              <a:rPr lang="en-US" dirty="0"/>
              <a:t>New Plugin PR opened</a:t>
            </a:r>
          </a:p>
        </p:txBody>
      </p:sp>
    </p:spTree>
    <p:extLst>
      <p:ext uri="{BB962C8B-B14F-4D97-AF65-F5344CB8AC3E}">
        <p14:creationId xmlns:p14="http://schemas.microsoft.com/office/powerpoint/2010/main" val="3133756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26FC5B-E792-BB97-F989-7D7604CF8FF3}"/>
              </a:ext>
            </a:extLst>
          </p:cNvPr>
          <p:cNvSpPr>
            <a:spLocks noGrp="1"/>
          </p:cNvSpPr>
          <p:nvPr>
            <p:ph type="title"/>
          </p:nvPr>
        </p:nvSpPr>
        <p:spPr/>
        <p:txBody>
          <a:bodyPr/>
          <a:lstStyle/>
          <a:p>
            <a:pPr algn="ctr"/>
            <a:r>
              <a:rPr lang="en-US" b="1" dirty="0">
                <a:effectLst/>
              </a:rPr>
              <a:t>Contributions Since</a:t>
            </a:r>
            <a:endParaRPr lang="en-US" dirty="0"/>
          </a:p>
        </p:txBody>
      </p:sp>
      <p:sp>
        <p:nvSpPr>
          <p:cNvPr id="3" name="Content Placeholder 2">
            <a:extLst>
              <a:ext uri="{FF2B5EF4-FFF2-40B4-BE49-F238E27FC236}">
                <a16:creationId xmlns:a16="http://schemas.microsoft.com/office/drawing/2014/main" id="{79722347-0189-062A-F4E9-141E2B8291BD}"/>
              </a:ext>
            </a:extLst>
          </p:cNvPr>
          <p:cNvSpPr>
            <a:spLocks noGrp="1"/>
          </p:cNvSpPr>
          <p:nvPr>
            <p:ph idx="1"/>
          </p:nvPr>
        </p:nvSpPr>
        <p:spPr>
          <a:xfrm>
            <a:off x="838200" y="1391478"/>
            <a:ext cx="10515600" cy="5261113"/>
          </a:xfrm>
        </p:spPr>
        <p:txBody>
          <a:bodyPr>
            <a:normAutofit/>
          </a:bodyPr>
          <a:lstStyle/>
          <a:p>
            <a:pPr>
              <a:lnSpc>
                <a:spcPct val="150000"/>
              </a:lnSpc>
            </a:pPr>
            <a:r>
              <a:rPr lang="en-US" dirty="0"/>
              <a:t>Implemented Django at my employer</a:t>
            </a:r>
          </a:p>
          <a:p>
            <a:pPr lvl="1">
              <a:lnSpc>
                <a:spcPct val="150000"/>
              </a:lnSpc>
            </a:pPr>
            <a:r>
              <a:rPr lang="en-US" dirty="0"/>
              <a:t>Admin</a:t>
            </a:r>
          </a:p>
          <a:p>
            <a:pPr lvl="1">
              <a:lnSpc>
                <a:spcPct val="150000"/>
              </a:lnSpc>
            </a:pPr>
            <a:r>
              <a:rPr lang="en-US" dirty="0"/>
              <a:t>MS SQL</a:t>
            </a:r>
          </a:p>
        </p:txBody>
      </p:sp>
    </p:spTree>
    <p:extLst>
      <p:ext uri="{BB962C8B-B14F-4D97-AF65-F5344CB8AC3E}">
        <p14:creationId xmlns:p14="http://schemas.microsoft.com/office/powerpoint/2010/main" val="1212988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Lessons</a:t>
            </a:r>
            <a:endParaRPr lang="en-US" dirty="0"/>
          </a:p>
        </p:txBody>
      </p:sp>
    </p:spTree>
    <p:extLst>
      <p:ext uri="{BB962C8B-B14F-4D97-AF65-F5344CB8AC3E}">
        <p14:creationId xmlns:p14="http://schemas.microsoft.com/office/powerpoint/2010/main" val="3625854982"/>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077297"/>
            <a:ext cx="10515600" cy="2703406"/>
          </a:xfrm>
          <a:solidFill>
            <a:schemeClr val="bg1"/>
          </a:solidFill>
        </p:spPr>
        <p:txBody>
          <a:bodyPr>
            <a:normAutofit fontScale="90000"/>
          </a:bodyPr>
          <a:lstStyle/>
          <a:p>
            <a:pPr algn="ctr"/>
            <a:r>
              <a:rPr lang="en-US" b="1" dirty="0">
                <a:effectLst/>
              </a:rPr>
              <a:t>The ORM can seem </a:t>
            </a:r>
            <a:r>
              <a:rPr lang="en-US" sz="11500" b="1" dirty="0">
                <a:effectLst/>
              </a:rPr>
              <a:t>BIG</a:t>
            </a:r>
            <a:r>
              <a:rPr lang="en-US" b="1" dirty="0">
                <a:effectLst/>
              </a:rPr>
              <a:t> and </a:t>
            </a:r>
            <a:r>
              <a:rPr lang="en-US" sz="11600" b="1" dirty="0">
                <a:effectLst/>
              </a:rPr>
              <a:t>SCARY</a:t>
            </a:r>
            <a:endParaRPr lang="en-US" sz="11600" dirty="0"/>
          </a:p>
        </p:txBody>
      </p:sp>
    </p:spTree>
    <p:extLst>
      <p:ext uri="{BB962C8B-B14F-4D97-AF65-F5344CB8AC3E}">
        <p14:creationId xmlns:p14="http://schemas.microsoft.com/office/powerpoint/2010/main" val="2594833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type="wd">
                                    <p:tmAbs val="500"/>
                                  </p:iterate>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1986563"/>
            <a:ext cx="10515600" cy="2884874"/>
          </a:xfrm>
        </p:spPr>
        <p:txBody>
          <a:bodyPr>
            <a:normAutofit fontScale="90000"/>
          </a:bodyPr>
          <a:lstStyle/>
          <a:p>
            <a:pPr algn="ctr"/>
            <a:r>
              <a:rPr lang="en-US" b="1" dirty="0">
                <a:effectLst/>
              </a:rPr>
              <a:t>The Code for Django can seem </a:t>
            </a:r>
            <a:r>
              <a:rPr lang="en-US" sz="11600" b="1" dirty="0">
                <a:effectLst/>
              </a:rPr>
              <a:t>BIG</a:t>
            </a:r>
            <a:r>
              <a:rPr lang="en-US" b="1" dirty="0">
                <a:effectLst/>
              </a:rPr>
              <a:t> and </a:t>
            </a:r>
            <a:r>
              <a:rPr lang="en-US" sz="11600" b="1" dirty="0">
                <a:effectLst/>
              </a:rPr>
              <a:t>SCARY</a:t>
            </a:r>
            <a:endParaRPr lang="en-US" sz="11600" dirty="0"/>
          </a:p>
        </p:txBody>
      </p:sp>
    </p:spTree>
    <p:extLst>
      <p:ext uri="{BB962C8B-B14F-4D97-AF65-F5344CB8AC3E}">
        <p14:creationId xmlns:p14="http://schemas.microsoft.com/office/powerpoint/2010/main" val="4143187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type="wd">
                                    <p:tmAbs val="500"/>
                                  </p:iterate>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But remember</a:t>
            </a:r>
            <a:endParaRPr lang="en-US" dirty="0"/>
          </a:p>
        </p:txBody>
      </p:sp>
    </p:spTree>
    <p:extLst>
      <p:ext uri="{BB962C8B-B14F-4D97-AF65-F5344CB8AC3E}">
        <p14:creationId xmlns:p14="http://schemas.microsoft.com/office/powerpoint/2010/main" val="3233065727"/>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The Django ORM …</a:t>
            </a:r>
            <a:endParaRPr lang="en-US" dirty="0"/>
          </a:p>
        </p:txBody>
      </p:sp>
    </p:spTree>
    <p:extLst>
      <p:ext uri="{BB962C8B-B14F-4D97-AF65-F5344CB8AC3E}">
        <p14:creationId xmlns:p14="http://schemas.microsoft.com/office/powerpoint/2010/main" val="1445870987"/>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Is Python</a:t>
            </a:r>
            <a:endParaRPr lang="en-US" dirty="0"/>
          </a:p>
        </p:txBody>
      </p:sp>
    </p:spTree>
    <p:extLst>
      <p:ext uri="{BB962C8B-B14F-4D97-AF65-F5344CB8AC3E}">
        <p14:creationId xmlns:p14="http://schemas.microsoft.com/office/powerpoint/2010/main" val="3048434044"/>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In fact, all of Django … </a:t>
            </a:r>
            <a:endParaRPr lang="en-US" dirty="0"/>
          </a:p>
        </p:txBody>
      </p:sp>
    </p:spTree>
    <p:extLst>
      <p:ext uri="{BB962C8B-B14F-4D97-AF65-F5344CB8AC3E}">
        <p14:creationId xmlns:p14="http://schemas.microsoft.com/office/powerpoint/2010/main" val="10906071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29D8E-30B6-C4DD-FA20-64E49564C617}"/>
              </a:ext>
            </a:extLst>
          </p:cNvPr>
          <p:cNvSpPr>
            <a:spLocks noGrp="1"/>
          </p:cNvSpPr>
          <p:nvPr>
            <p:ph type="title"/>
          </p:nvPr>
        </p:nvSpPr>
        <p:spPr/>
        <p:txBody>
          <a:bodyPr/>
          <a:lstStyle/>
          <a:p>
            <a:pPr algn="ctr"/>
            <a:r>
              <a:rPr lang="en-US" b="1" dirty="0">
                <a:effectLst/>
              </a:rPr>
              <a:t>My Trac Comment</a:t>
            </a:r>
            <a:endParaRPr lang="en-US" dirty="0"/>
          </a:p>
        </p:txBody>
      </p:sp>
      <p:sp>
        <p:nvSpPr>
          <p:cNvPr id="3" name="Content Placeholder 2">
            <a:extLst>
              <a:ext uri="{FF2B5EF4-FFF2-40B4-BE49-F238E27FC236}">
                <a16:creationId xmlns:a16="http://schemas.microsoft.com/office/drawing/2014/main" id="{6608E549-95EE-3052-EDE5-6EA071CA2093}"/>
              </a:ext>
            </a:extLst>
          </p:cNvPr>
          <p:cNvSpPr>
            <a:spLocks noGrp="1"/>
          </p:cNvSpPr>
          <p:nvPr>
            <p:ph idx="1"/>
          </p:nvPr>
        </p:nvSpPr>
        <p:spPr/>
        <p:txBody>
          <a:bodyPr/>
          <a:lstStyle/>
          <a:p>
            <a:pPr>
              <a:lnSpc>
                <a:spcPct val="150000"/>
              </a:lnSpc>
            </a:pPr>
            <a:r>
              <a:rPr lang="en-US" dirty="0" err="1">
                <a:highlight>
                  <a:srgbClr val="D5D9DB"/>
                </a:highlight>
                <a:latin typeface="INCONSOLATA" panose="020B0609030003000000" pitchFamily="49" charset="0"/>
              </a:rPr>
              <a:t>raw_query</a:t>
            </a:r>
            <a:r>
              <a:rPr lang="en-US" dirty="0">
                <a:highlight>
                  <a:srgbClr val="D5D9DB"/>
                </a:highlight>
                <a:latin typeface="INCONSOLATA" panose="020B0609030003000000" pitchFamily="49" charset="0"/>
              </a:rPr>
              <a:t>\tests</a:t>
            </a:r>
            <a:endParaRPr lang="en-US" dirty="0">
              <a:highlight>
                <a:srgbClr val="D5D9DB"/>
              </a:highlight>
            </a:endParaRPr>
          </a:p>
          <a:p>
            <a:pPr>
              <a:lnSpc>
                <a:spcPct val="150000"/>
              </a:lnSpc>
            </a:pPr>
            <a:r>
              <a:rPr lang="en-US" dirty="0"/>
              <a:t> tests that already exist</a:t>
            </a:r>
          </a:p>
          <a:p>
            <a:pPr>
              <a:lnSpc>
                <a:spcPct val="150000"/>
              </a:lnSpc>
            </a:pPr>
            <a:r>
              <a:rPr lang="en-US" dirty="0"/>
              <a:t>available </a:t>
            </a:r>
          </a:p>
          <a:p>
            <a:pPr>
              <a:lnSpc>
                <a:spcPct val="150000"/>
              </a:lnSpc>
            </a:pPr>
            <a:r>
              <a:rPr lang="en-US" b="1" dirty="0"/>
              <a:t>appear</a:t>
            </a:r>
            <a:r>
              <a:rPr lang="en-US" dirty="0"/>
              <a:t> to be testing </a:t>
            </a:r>
          </a:p>
          <a:p>
            <a:pPr>
              <a:lnSpc>
                <a:spcPct val="150000"/>
              </a:lnSpc>
            </a:pPr>
            <a:r>
              <a:rPr lang="en-US" dirty="0"/>
              <a:t>the ticket is asking for</a:t>
            </a:r>
          </a:p>
          <a:p>
            <a:pPr>
              <a:lnSpc>
                <a:spcPct val="150000"/>
              </a:lnSpc>
            </a:pPr>
            <a:endParaRPr lang="en-US" dirty="0"/>
          </a:p>
        </p:txBody>
      </p:sp>
    </p:spTree>
    <p:extLst>
      <p:ext uri="{BB962C8B-B14F-4D97-AF65-F5344CB8AC3E}">
        <p14:creationId xmlns:p14="http://schemas.microsoft.com/office/powerpoint/2010/main" val="180295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Is Python</a:t>
            </a:r>
            <a:endParaRPr lang="en-US" dirty="0"/>
          </a:p>
        </p:txBody>
      </p:sp>
    </p:spTree>
    <p:extLst>
      <p:ext uri="{BB962C8B-B14F-4D97-AF65-F5344CB8AC3E}">
        <p14:creationId xmlns:p14="http://schemas.microsoft.com/office/powerpoint/2010/main" val="273239564"/>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Looking at Tickets</a:t>
            </a:r>
            <a:endParaRPr lang="en-US" dirty="0"/>
          </a:p>
        </p:txBody>
      </p:sp>
    </p:spTree>
    <p:extLst>
      <p:ext uri="{BB962C8B-B14F-4D97-AF65-F5344CB8AC3E}">
        <p14:creationId xmlns:p14="http://schemas.microsoft.com/office/powerpoint/2010/main" val="1766153423"/>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9C48CB-64D8-47D9-69F0-EB3ABC7D4964}"/>
              </a:ext>
            </a:extLst>
          </p:cNvPr>
          <p:cNvSpPr>
            <a:spLocks noGrp="1"/>
          </p:cNvSpPr>
          <p:nvPr>
            <p:ph idx="1"/>
          </p:nvPr>
        </p:nvSpPr>
        <p:spPr>
          <a:xfrm>
            <a:off x="838200" y="1253331"/>
            <a:ext cx="10515600" cy="4351338"/>
          </a:xfrm>
        </p:spPr>
        <p:txBody>
          <a:bodyPr>
            <a:normAutofit/>
          </a:bodyPr>
          <a:lstStyle/>
          <a:p>
            <a:pPr algn="ctr"/>
            <a:r>
              <a:rPr lang="en-US" sz="5400" dirty="0"/>
              <a:t> Look At 👀</a:t>
            </a:r>
          </a:p>
          <a:p>
            <a:pPr algn="ctr"/>
            <a:r>
              <a:rPr lang="en-US" sz="5400" dirty="0"/>
              <a:t> Read 📖</a:t>
            </a:r>
          </a:p>
          <a:p>
            <a:pPr algn="ctr"/>
            <a:r>
              <a:rPr lang="en-US" sz="5400" dirty="0"/>
              <a:t> Write ✍🏻</a:t>
            </a:r>
          </a:p>
        </p:txBody>
      </p:sp>
    </p:spTree>
    <p:extLst>
      <p:ext uri="{BB962C8B-B14F-4D97-AF65-F5344CB8AC3E}">
        <p14:creationId xmlns:p14="http://schemas.microsoft.com/office/powerpoint/2010/main" val="2516817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Is Python</a:t>
            </a:r>
            <a:endParaRPr lang="en-US" dirty="0"/>
          </a:p>
        </p:txBody>
      </p:sp>
    </p:spTree>
    <p:extLst>
      <p:ext uri="{BB962C8B-B14F-4D97-AF65-F5344CB8AC3E}">
        <p14:creationId xmlns:p14="http://schemas.microsoft.com/office/powerpoint/2010/main" val="3967692305"/>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endParaRPr lang="en-US" dirty="0"/>
          </a:p>
        </p:txBody>
      </p:sp>
      <p:pic>
        <p:nvPicPr>
          <p:cNvPr id="2" name="Picture 1">
            <a:extLst>
              <a:ext uri="{FF2B5EF4-FFF2-40B4-BE49-F238E27FC236}">
                <a16:creationId xmlns:a16="http://schemas.microsoft.com/office/drawing/2014/main" id="{1971D723-449D-10FD-5EAE-B82B5446F26C}"/>
              </a:ext>
            </a:extLst>
          </p:cNvPr>
          <p:cNvPicPr>
            <a:picLocks noChangeAspect="1"/>
          </p:cNvPicPr>
          <p:nvPr/>
        </p:nvPicPr>
        <p:blipFill>
          <a:blip r:embed="rId3"/>
          <a:stretch>
            <a:fillRect/>
          </a:stretch>
        </p:blipFill>
        <p:spPr>
          <a:xfrm>
            <a:off x="838200" y="1136086"/>
            <a:ext cx="10857044" cy="4585827"/>
          </a:xfrm>
          <a:prstGeom prst="rect">
            <a:avLst/>
          </a:prstGeom>
        </p:spPr>
      </p:pic>
    </p:spTree>
    <p:extLst>
      <p:ext uri="{BB962C8B-B14F-4D97-AF65-F5344CB8AC3E}">
        <p14:creationId xmlns:p14="http://schemas.microsoft.com/office/powerpoint/2010/main" val="2458227731"/>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496DB35-D06D-0858-BDEF-A5F2FF255B97}"/>
              </a:ext>
            </a:extLst>
          </p:cNvPr>
          <p:cNvPicPr>
            <a:picLocks noChangeAspect="1"/>
          </p:cNvPicPr>
          <p:nvPr/>
        </p:nvPicPr>
        <p:blipFill>
          <a:blip r:embed="rId3"/>
          <a:stretch>
            <a:fillRect/>
          </a:stretch>
        </p:blipFill>
        <p:spPr>
          <a:xfrm>
            <a:off x="632398" y="1587423"/>
            <a:ext cx="10927204" cy="3683154"/>
          </a:xfrm>
          <a:prstGeom prst="rect">
            <a:avLst/>
          </a:prstGeom>
        </p:spPr>
      </p:pic>
    </p:spTree>
    <p:extLst>
      <p:ext uri="{BB962C8B-B14F-4D97-AF65-F5344CB8AC3E}">
        <p14:creationId xmlns:p14="http://schemas.microsoft.com/office/powerpoint/2010/main" val="1477322131"/>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F0B099-C052-F56A-737D-75C2058EB3E1}"/>
              </a:ext>
            </a:extLst>
          </p:cNvPr>
          <p:cNvSpPr>
            <a:spLocks noGrp="1"/>
          </p:cNvSpPr>
          <p:nvPr>
            <p:ph idx="1"/>
          </p:nvPr>
        </p:nvSpPr>
        <p:spPr>
          <a:xfrm>
            <a:off x="838200" y="388883"/>
            <a:ext cx="10515600" cy="5788080"/>
          </a:xfrm>
        </p:spPr>
        <p:txBody>
          <a:bodyPr/>
          <a:lstStyle/>
          <a:p>
            <a:endParaRPr lang="en-US" dirty="0"/>
          </a:p>
        </p:txBody>
      </p:sp>
      <p:pic>
        <p:nvPicPr>
          <p:cNvPr id="1026" name="Picture 2" descr="The trail head at Mt. Whitney. It shows the elevation of this point at 13300 Feet (4159 meters) above Sea Level">
            <a:extLst>
              <a:ext uri="{FF2B5EF4-FFF2-40B4-BE49-F238E27FC236}">
                <a16:creationId xmlns:a16="http://schemas.microsoft.com/office/drawing/2014/main" id="{DBEDA4D7-F825-34AD-90FD-0DB58899F8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1718" y="268289"/>
            <a:ext cx="8428563" cy="63214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9275300"/>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7CB53B42-2711-E62A-5E9F-788B7C2B0C48}"/>
              </a:ext>
            </a:extLst>
          </p:cNvPr>
          <p:cNvSpPr>
            <a:spLocks noGrp="1"/>
          </p:cNvSpPr>
          <p:nvPr>
            <p:ph type="title"/>
          </p:nvPr>
        </p:nvSpPr>
        <p:spPr>
          <a:xfrm>
            <a:off x="838200" y="2766218"/>
            <a:ext cx="10515600" cy="1325563"/>
          </a:xfrm>
        </p:spPr>
        <p:txBody>
          <a:bodyPr>
            <a:noAutofit/>
          </a:bodyPr>
          <a:lstStyle/>
          <a:p>
            <a:pPr algn="ctr"/>
            <a:r>
              <a:rPr lang="en-US" sz="9600" b="1" dirty="0">
                <a:solidFill>
                  <a:srgbClr val="569CD6"/>
                </a:solidFill>
                <a:effectLst/>
                <a:latin typeface="Inconsolata NF Regular" pitchFamily="49" charset="77"/>
              </a:rPr>
              <a:t>🙈🙉🙊</a:t>
            </a:r>
            <a:endParaRPr lang="en-US" sz="9600" dirty="0"/>
          </a:p>
        </p:txBody>
      </p:sp>
    </p:spTree>
    <p:extLst>
      <p:ext uri="{BB962C8B-B14F-4D97-AF65-F5344CB8AC3E}">
        <p14:creationId xmlns:p14="http://schemas.microsoft.com/office/powerpoint/2010/main" val="4057115489"/>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68C64927-8895-3F20-AFB4-6BDB06A44067}"/>
              </a:ext>
            </a:extLst>
          </p:cNvPr>
          <p:cNvSpPr>
            <a:spLocks noGrp="1"/>
          </p:cNvSpPr>
          <p:nvPr>
            <p:ph type="title"/>
          </p:nvPr>
        </p:nvSpPr>
        <p:spPr>
          <a:xfrm>
            <a:off x="838200" y="2766218"/>
            <a:ext cx="10515600" cy="1325563"/>
          </a:xfrm>
        </p:spPr>
        <p:txBody>
          <a:bodyPr>
            <a:noAutofit/>
          </a:bodyPr>
          <a:lstStyle/>
          <a:p>
            <a:pPr algn="ctr"/>
            <a:r>
              <a:rPr lang="en-US" sz="9600" b="1" dirty="0">
                <a:solidFill>
                  <a:srgbClr val="569CD6"/>
                </a:solidFill>
                <a:effectLst/>
                <a:latin typeface="Inconsolata NF Regular" pitchFamily="49" charset="77"/>
              </a:rPr>
              <a:t>🛠️</a:t>
            </a:r>
            <a:endParaRPr lang="en-US" sz="9600" dirty="0"/>
          </a:p>
        </p:txBody>
      </p:sp>
    </p:spTree>
    <p:extLst>
      <p:ext uri="{BB962C8B-B14F-4D97-AF65-F5344CB8AC3E}">
        <p14:creationId xmlns:p14="http://schemas.microsoft.com/office/powerpoint/2010/main" val="3803311466"/>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F0B099-C052-F56A-737D-75C2058EB3E1}"/>
              </a:ext>
            </a:extLst>
          </p:cNvPr>
          <p:cNvSpPr>
            <a:spLocks noGrp="1"/>
          </p:cNvSpPr>
          <p:nvPr>
            <p:ph idx="1"/>
          </p:nvPr>
        </p:nvSpPr>
        <p:spPr>
          <a:xfrm>
            <a:off x="838200" y="388883"/>
            <a:ext cx="10515600" cy="5788080"/>
          </a:xfrm>
        </p:spPr>
        <p:txBody>
          <a:bodyPr/>
          <a:lstStyle/>
          <a:p>
            <a:endParaRPr lang="en-US" dirty="0"/>
          </a:p>
        </p:txBody>
      </p:sp>
      <p:pic>
        <p:nvPicPr>
          <p:cNvPr id="1026" name="Picture 2" descr="The trail head at Mt. Whitney. It shows the elevation of this point at 13300 Feet (4159 meters) above Sea Level">
            <a:extLst>
              <a:ext uri="{FF2B5EF4-FFF2-40B4-BE49-F238E27FC236}">
                <a16:creationId xmlns:a16="http://schemas.microsoft.com/office/drawing/2014/main" id="{DBEDA4D7-F825-34AD-90FD-0DB58899F8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1718" y="268289"/>
            <a:ext cx="8428563" cy="63214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3555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2584552"/>
          </a:xfrm>
        </p:spPr>
        <p:txBody>
          <a:bodyPr>
            <a:normAutofit/>
          </a:bodyPr>
          <a:lstStyle/>
          <a:p>
            <a:pPr algn="ctr"/>
            <a:r>
              <a:rPr lang="en-US" sz="10700" b="1" dirty="0">
                <a:solidFill>
                  <a:srgbClr val="569CD6"/>
                </a:solidFill>
                <a:effectLst/>
                <a:latin typeface="Inconsolata NF Regular" pitchFamily="49" charset="77"/>
              </a:rPr>
              <a:t>🎉</a:t>
            </a:r>
            <a:endParaRPr lang="en-US" dirty="0"/>
          </a:p>
        </p:txBody>
      </p:sp>
    </p:spTree>
    <p:extLst>
      <p:ext uri="{BB962C8B-B14F-4D97-AF65-F5344CB8AC3E}">
        <p14:creationId xmlns:p14="http://schemas.microsoft.com/office/powerpoint/2010/main" val="4220759133"/>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So remember …</a:t>
            </a:r>
            <a:endParaRPr lang="en-US" dirty="0"/>
          </a:p>
        </p:txBody>
      </p:sp>
    </p:spTree>
    <p:extLst>
      <p:ext uri="{BB962C8B-B14F-4D97-AF65-F5344CB8AC3E}">
        <p14:creationId xmlns:p14="http://schemas.microsoft.com/office/powerpoint/2010/main" val="3717520854"/>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Your Framework needs YOU</a:t>
            </a:r>
            <a:endParaRPr lang="en-US" dirty="0"/>
          </a:p>
        </p:txBody>
      </p:sp>
    </p:spTree>
    <p:extLst>
      <p:ext uri="{BB962C8B-B14F-4D97-AF65-F5344CB8AC3E}">
        <p14:creationId xmlns:p14="http://schemas.microsoft.com/office/powerpoint/2010/main" val="155307120"/>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Community</a:t>
            </a:r>
            <a:endParaRPr lang="en-US" dirty="0"/>
          </a:p>
        </p:txBody>
      </p:sp>
    </p:spTree>
    <p:extLst>
      <p:ext uri="{BB962C8B-B14F-4D97-AF65-F5344CB8AC3E}">
        <p14:creationId xmlns:p14="http://schemas.microsoft.com/office/powerpoint/2010/main" val="674749903"/>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94833-6C1C-4E98-DEEA-79D51E01B7CE}"/>
              </a:ext>
            </a:extLst>
          </p:cNvPr>
          <p:cNvSpPr>
            <a:spLocks noGrp="1"/>
          </p:cNvSpPr>
          <p:nvPr>
            <p:ph type="title"/>
          </p:nvPr>
        </p:nvSpPr>
        <p:spPr/>
        <p:txBody>
          <a:bodyPr/>
          <a:lstStyle/>
          <a:p>
            <a:pPr algn="ctr"/>
            <a:r>
              <a:rPr lang="en-US" b="1" dirty="0"/>
              <a:t>Sprints 2023</a:t>
            </a:r>
          </a:p>
        </p:txBody>
      </p:sp>
      <p:sp>
        <p:nvSpPr>
          <p:cNvPr id="3" name="Content Placeholder 2">
            <a:extLst>
              <a:ext uri="{FF2B5EF4-FFF2-40B4-BE49-F238E27FC236}">
                <a16:creationId xmlns:a16="http://schemas.microsoft.com/office/drawing/2014/main" id="{20A527F3-72D3-E149-E0F6-712FF1E3785B}"/>
              </a:ext>
            </a:extLst>
          </p:cNvPr>
          <p:cNvSpPr>
            <a:spLocks noGrp="1"/>
          </p:cNvSpPr>
          <p:nvPr>
            <p:ph idx="1"/>
          </p:nvPr>
        </p:nvSpPr>
        <p:spPr/>
        <p:txBody>
          <a:bodyPr/>
          <a:lstStyle/>
          <a:p>
            <a:pPr>
              <a:lnSpc>
                <a:spcPct val="150000"/>
              </a:lnSpc>
            </a:pPr>
            <a:r>
              <a:rPr lang="en-US" dirty="0"/>
              <a:t>Development Sprints</a:t>
            </a:r>
          </a:p>
          <a:p>
            <a:pPr>
              <a:lnSpc>
                <a:spcPct val="150000"/>
              </a:lnSpc>
            </a:pPr>
            <a:r>
              <a:rPr lang="en-US" dirty="0"/>
              <a:t>Contribution Sprints</a:t>
            </a:r>
          </a:p>
        </p:txBody>
      </p:sp>
    </p:spTree>
    <p:extLst>
      <p:ext uri="{BB962C8B-B14F-4D97-AF65-F5344CB8AC3E}">
        <p14:creationId xmlns:p14="http://schemas.microsoft.com/office/powerpoint/2010/main" val="1868556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B6816-83C5-178E-10CF-7E0B2BFCA45F}"/>
              </a:ext>
            </a:extLst>
          </p:cNvPr>
          <p:cNvSpPr>
            <a:spLocks noGrp="1"/>
          </p:cNvSpPr>
          <p:nvPr>
            <p:ph type="title"/>
          </p:nvPr>
        </p:nvSpPr>
        <p:spPr/>
        <p:txBody>
          <a:bodyPr/>
          <a:lstStyle/>
          <a:p>
            <a:pPr algn="ctr"/>
            <a:r>
              <a:rPr lang="en-US" b="1" dirty="0"/>
              <a:t>Acknowledgements</a:t>
            </a:r>
          </a:p>
        </p:txBody>
      </p:sp>
      <p:sp>
        <p:nvSpPr>
          <p:cNvPr id="3" name="Content Placeholder 2">
            <a:extLst>
              <a:ext uri="{FF2B5EF4-FFF2-40B4-BE49-F238E27FC236}">
                <a16:creationId xmlns:a16="http://schemas.microsoft.com/office/drawing/2014/main" id="{5D3628C5-3D34-DB59-C269-53DE07D94DBC}"/>
              </a:ext>
            </a:extLst>
          </p:cNvPr>
          <p:cNvSpPr>
            <a:spLocks noGrp="1"/>
          </p:cNvSpPr>
          <p:nvPr>
            <p:ph idx="1"/>
          </p:nvPr>
        </p:nvSpPr>
        <p:spPr>
          <a:xfrm>
            <a:off x="838200" y="1825625"/>
            <a:ext cx="10515600" cy="4667250"/>
          </a:xfrm>
        </p:spPr>
        <p:txBody>
          <a:bodyPr/>
          <a:lstStyle/>
          <a:p>
            <a:pPr>
              <a:lnSpc>
                <a:spcPct val="150000"/>
              </a:lnSpc>
            </a:pPr>
            <a:r>
              <a:rPr lang="en-US" dirty="0"/>
              <a:t>Katie McLaughlin</a:t>
            </a:r>
          </a:p>
          <a:p>
            <a:pPr>
              <a:lnSpc>
                <a:spcPct val="150000"/>
              </a:lnSpc>
            </a:pPr>
            <a:r>
              <a:rPr lang="en-US" dirty="0"/>
              <a:t>Web Developer Team</a:t>
            </a:r>
          </a:p>
          <a:p>
            <a:pPr lvl="1">
              <a:lnSpc>
                <a:spcPct val="150000"/>
              </a:lnSpc>
            </a:pPr>
            <a:r>
              <a:rPr lang="en-US" dirty="0"/>
              <a:t>Bookie</a:t>
            </a:r>
          </a:p>
          <a:p>
            <a:pPr lvl="1">
              <a:lnSpc>
                <a:spcPct val="150000"/>
              </a:lnSpc>
            </a:pPr>
            <a:r>
              <a:rPr lang="en-US" dirty="0"/>
              <a:t>Chris</a:t>
            </a:r>
          </a:p>
          <a:p>
            <a:pPr lvl="1">
              <a:lnSpc>
                <a:spcPct val="150000"/>
              </a:lnSpc>
            </a:pPr>
            <a:r>
              <a:rPr lang="en-US" dirty="0"/>
              <a:t>Jason</a:t>
            </a:r>
          </a:p>
          <a:p>
            <a:pPr lvl="1">
              <a:lnSpc>
                <a:spcPct val="150000"/>
              </a:lnSpc>
            </a:pPr>
            <a:r>
              <a:rPr lang="en-US" dirty="0"/>
              <a:t>Jon</a:t>
            </a:r>
          </a:p>
          <a:p>
            <a:pPr>
              <a:lnSpc>
                <a:spcPct val="150000"/>
              </a:lnSpc>
            </a:pPr>
            <a:r>
              <a:rPr lang="en-US" dirty="0"/>
              <a:t>Abigail Cheley</a:t>
            </a:r>
          </a:p>
        </p:txBody>
      </p:sp>
    </p:spTree>
    <p:extLst>
      <p:ext uri="{BB962C8B-B14F-4D97-AF65-F5344CB8AC3E}">
        <p14:creationId xmlns:p14="http://schemas.microsoft.com/office/powerpoint/2010/main" val="317443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Thank you</a:t>
            </a:r>
            <a:endParaRPr lang="en-US" dirty="0"/>
          </a:p>
        </p:txBody>
      </p:sp>
    </p:spTree>
    <p:extLst>
      <p:ext uri="{BB962C8B-B14F-4D97-AF65-F5344CB8AC3E}">
        <p14:creationId xmlns:p14="http://schemas.microsoft.com/office/powerpoint/2010/main" val="291045778"/>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26E4F-122C-875B-6A35-CED412EA635D}"/>
              </a:ext>
            </a:extLst>
          </p:cNvPr>
          <p:cNvSpPr>
            <a:spLocks noGrp="1"/>
          </p:cNvSpPr>
          <p:nvPr>
            <p:ph type="title"/>
          </p:nvPr>
        </p:nvSpPr>
        <p:spPr/>
        <p:txBody>
          <a:bodyPr/>
          <a:lstStyle/>
          <a:p>
            <a:pPr algn="ctr"/>
            <a:r>
              <a:rPr lang="en-US" b="1" dirty="0"/>
              <a:t>Find me on …</a:t>
            </a:r>
          </a:p>
        </p:txBody>
      </p:sp>
      <p:graphicFrame>
        <p:nvGraphicFramePr>
          <p:cNvPr id="6" name="Table 6">
            <a:extLst>
              <a:ext uri="{FF2B5EF4-FFF2-40B4-BE49-F238E27FC236}">
                <a16:creationId xmlns:a16="http://schemas.microsoft.com/office/drawing/2014/main" id="{F62C0487-806A-3708-96CB-EC6F07DD69EE}"/>
              </a:ext>
            </a:extLst>
          </p:cNvPr>
          <p:cNvGraphicFramePr>
            <a:graphicFrameLocks noGrp="1"/>
          </p:cNvGraphicFramePr>
          <p:nvPr>
            <p:extLst>
              <p:ext uri="{D42A27DB-BD31-4B8C-83A1-F6EECF244321}">
                <p14:modId xmlns:p14="http://schemas.microsoft.com/office/powerpoint/2010/main" val="251645800"/>
              </p:ext>
            </p:extLst>
          </p:nvPr>
        </p:nvGraphicFramePr>
        <p:xfrm>
          <a:off x="838200" y="1767233"/>
          <a:ext cx="10515600" cy="4786863"/>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367218942"/>
                    </a:ext>
                  </a:extLst>
                </a:gridCol>
                <a:gridCol w="5257800">
                  <a:extLst>
                    <a:ext uri="{9D8B030D-6E8A-4147-A177-3AD203B41FA5}">
                      <a16:colId xmlns:a16="http://schemas.microsoft.com/office/drawing/2014/main" val="3403926566"/>
                    </a:ext>
                  </a:extLst>
                </a:gridCol>
              </a:tblGrid>
              <a:tr h="397743">
                <a:tc>
                  <a:txBody>
                    <a:bodyPr/>
                    <a:lstStyle/>
                    <a:p>
                      <a:r>
                        <a:rPr lang="en-US" dirty="0"/>
                        <a:t>Platform</a:t>
                      </a:r>
                    </a:p>
                  </a:txBody>
                  <a:tcPr/>
                </a:tc>
                <a:tc>
                  <a:txBody>
                    <a:bodyPr/>
                    <a:lstStyle/>
                    <a:p>
                      <a:r>
                        <a:rPr lang="en-US" dirty="0"/>
                        <a:t>QR Code</a:t>
                      </a:r>
                    </a:p>
                  </a:txBody>
                  <a:tcPr/>
                </a:tc>
                <a:extLst>
                  <a:ext uri="{0D108BD9-81ED-4DB2-BD59-A6C34878D82A}">
                    <a16:rowId xmlns:a16="http://schemas.microsoft.com/office/drawing/2014/main" val="3706057767"/>
                  </a:ext>
                </a:extLst>
              </a:tr>
              <a:tr h="1087834">
                <a:tc>
                  <a:txBody>
                    <a:bodyPr/>
                    <a:lstStyle/>
                    <a:p>
                      <a:r>
                        <a:rPr lang="en-US" dirty="0"/>
                        <a:t>Mastodon</a:t>
                      </a:r>
                    </a:p>
                    <a:p>
                      <a:r>
                        <a:rPr lang="en-US" dirty="0">
                          <a:hlinkClick r:id="rId3"/>
                        </a:rPr>
                        <a:t>https://mastodon.social/@ryancheley</a:t>
                      </a:r>
                      <a:endParaRPr lang="en-US" dirty="0"/>
                    </a:p>
                    <a:p>
                      <a:endParaRPr lang="en-US" dirty="0"/>
                    </a:p>
                    <a:p>
                      <a:endParaRPr lang="en-US" dirty="0"/>
                    </a:p>
                    <a:p>
                      <a:endParaRPr lang="en-US" dirty="0"/>
                    </a:p>
                  </a:txBody>
                  <a:tcPr/>
                </a:tc>
                <a:tc>
                  <a:txBody>
                    <a:bodyPr/>
                    <a:lstStyle/>
                    <a:p>
                      <a:endParaRPr lang="en-US" dirty="0"/>
                    </a:p>
                  </a:txBody>
                  <a:tcPr/>
                </a:tc>
                <a:extLst>
                  <a:ext uri="{0D108BD9-81ED-4DB2-BD59-A6C34878D82A}">
                    <a16:rowId xmlns:a16="http://schemas.microsoft.com/office/drawing/2014/main" val="1085728616"/>
                  </a:ext>
                </a:extLst>
              </a:tr>
              <a:tr h="1087834">
                <a:tc>
                  <a:txBody>
                    <a:bodyPr/>
                    <a:lstStyle/>
                    <a:p>
                      <a:r>
                        <a:rPr lang="en-US" dirty="0"/>
                        <a:t>GitHub</a:t>
                      </a:r>
                    </a:p>
                    <a:p>
                      <a:r>
                        <a:rPr lang="en-US" dirty="0">
                          <a:hlinkClick r:id="rId4"/>
                        </a:rPr>
                        <a:t>https://github.com/ryancheley/</a:t>
                      </a:r>
                      <a:endParaRPr lang="en-US" dirty="0"/>
                    </a:p>
                    <a:p>
                      <a:endParaRPr lang="en-US" dirty="0"/>
                    </a:p>
                    <a:p>
                      <a:endParaRPr lang="en-US" dirty="0"/>
                    </a:p>
                    <a:p>
                      <a:endParaRPr lang="en-US" dirty="0"/>
                    </a:p>
                  </a:txBody>
                  <a:tcPr/>
                </a:tc>
                <a:tc>
                  <a:txBody>
                    <a:bodyPr/>
                    <a:lstStyle/>
                    <a:p>
                      <a:endParaRPr lang="en-US"/>
                    </a:p>
                  </a:txBody>
                  <a:tcPr/>
                </a:tc>
                <a:extLst>
                  <a:ext uri="{0D108BD9-81ED-4DB2-BD59-A6C34878D82A}">
                    <a16:rowId xmlns:a16="http://schemas.microsoft.com/office/drawing/2014/main" val="1429862293"/>
                  </a:ext>
                </a:extLst>
              </a:tr>
              <a:tr h="1087834">
                <a:tc>
                  <a:txBody>
                    <a:bodyPr/>
                    <a:lstStyle/>
                    <a:p>
                      <a:r>
                        <a:rPr lang="en-US" dirty="0"/>
                        <a:t>LinkedIn</a:t>
                      </a:r>
                    </a:p>
                    <a:p>
                      <a:r>
                        <a:rPr lang="en-US" dirty="0">
                          <a:hlinkClick r:id="rId5"/>
                        </a:rPr>
                        <a:t>https://www.linkedin.com/in/ryan-cheley/</a:t>
                      </a:r>
                      <a:endParaRPr lang="en-US" dirty="0"/>
                    </a:p>
                    <a:p>
                      <a:endParaRPr lang="en-US" dirty="0"/>
                    </a:p>
                    <a:p>
                      <a:endParaRPr lang="en-US" dirty="0"/>
                    </a:p>
                    <a:p>
                      <a:endParaRPr lang="en-US" dirty="0"/>
                    </a:p>
                  </a:txBody>
                  <a:tcPr/>
                </a:tc>
                <a:tc>
                  <a:txBody>
                    <a:bodyPr/>
                    <a:lstStyle/>
                    <a:p>
                      <a:endParaRPr lang="en-US" dirty="0"/>
                    </a:p>
                  </a:txBody>
                  <a:tcPr/>
                </a:tc>
                <a:extLst>
                  <a:ext uri="{0D108BD9-81ED-4DB2-BD59-A6C34878D82A}">
                    <a16:rowId xmlns:a16="http://schemas.microsoft.com/office/drawing/2014/main" val="2777190536"/>
                  </a:ext>
                </a:extLst>
              </a:tr>
            </a:tbl>
          </a:graphicData>
        </a:graphic>
      </p:graphicFrame>
      <p:pic>
        <p:nvPicPr>
          <p:cNvPr id="7" name="Picture 6" descr="A qr code on a white background&#10;&#10;Description automatically generated">
            <a:extLst>
              <a:ext uri="{FF2B5EF4-FFF2-40B4-BE49-F238E27FC236}">
                <a16:creationId xmlns:a16="http://schemas.microsoft.com/office/drawing/2014/main" id="{FEBFD418-C8F0-3101-1429-8D3D8EC473BF}"/>
              </a:ext>
            </a:extLst>
          </p:cNvPr>
          <p:cNvPicPr>
            <a:picLocks noChangeAspect="1"/>
          </p:cNvPicPr>
          <p:nvPr/>
        </p:nvPicPr>
        <p:blipFill>
          <a:blip r:embed="rId6"/>
          <a:stretch>
            <a:fillRect/>
          </a:stretch>
        </p:blipFill>
        <p:spPr>
          <a:xfrm>
            <a:off x="6096000" y="2215403"/>
            <a:ext cx="1237393" cy="1213597"/>
          </a:xfrm>
          <a:prstGeom prst="rect">
            <a:avLst/>
          </a:prstGeom>
        </p:spPr>
      </p:pic>
      <p:pic>
        <p:nvPicPr>
          <p:cNvPr id="12" name="Content Placeholder 8" descr="A qr code on a white background&#10;&#10;Description automatically generated">
            <a:extLst>
              <a:ext uri="{FF2B5EF4-FFF2-40B4-BE49-F238E27FC236}">
                <a16:creationId xmlns:a16="http://schemas.microsoft.com/office/drawing/2014/main" id="{B3FAA270-A688-1E41-ED79-298009E0CF8F}"/>
              </a:ext>
            </a:extLst>
          </p:cNvPr>
          <p:cNvPicPr>
            <a:picLocks noChangeAspect="1"/>
          </p:cNvPicPr>
          <p:nvPr/>
        </p:nvPicPr>
        <p:blipFill>
          <a:blip r:embed="rId7"/>
          <a:stretch>
            <a:fillRect/>
          </a:stretch>
        </p:blipFill>
        <p:spPr>
          <a:xfrm>
            <a:off x="6096000" y="3598478"/>
            <a:ext cx="1237393" cy="1220894"/>
          </a:xfrm>
          <a:prstGeom prst="rect">
            <a:avLst/>
          </a:prstGeom>
        </p:spPr>
      </p:pic>
      <p:pic>
        <p:nvPicPr>
          <p:cNvPr id="14" name="Picture 13" descr="A qr code on a white background&#10;&#10;Description automatically generated">
            <a:extLst>
              <a:ext uri="{FF2B5EF4-FFF2-40B4-BE49-F238E27FC236}">
                <a16:creationId xmlns:a16="http://schemas.microsoft.com/office/drawing/2014/main" id="{D0887A9D-A792-D222-3583-30A9B93FE0F4}"/>
              </a:ext>
            </a:extLst>
          </p:cNvPr>
          <p:cNvPicPr>
            <a:picLocks noChangeAspect="1"/>
          </p:cNvPicPr>
          <p:nvPr/>
        </p:nvPicPr>
        <p:blipFill>
          <a:blip r:embed="rId8"/>
          <a:stretch>
            <a:fillRect/>
          </a:stretch>
        </p:blipFill>
        <p:spPr>
          <a:xfrm>
            <a:off x="6096000" y="5115206"/>
            <a:ext cx="1220894" cy="1220894"/>
          </a:xfrm>
          <a:prstGeom prst="rect">
            <a:avLst/>
          </a:prstGeom>
        </p:spPr>
      </p:pic>
    </p:spTree>
    <p:extLst>
      <p:ext uri="{BB962C8B-B14F-4D97-AF65-F5344CB8AC3E}">
        <p14:creationId xmlns:p14="http://schemas.microsoft.com/office/powerpoint/2010/main" val="5943204"/>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26E4F-122C-875B-6A35-CED412EA635D}"/>
              </a:ext>
            </a:extLst>
          </p:cNvPr>
          <p:cNvSpPr>
            <a:spLocks noGrp="1"/>
          </p:cNvSpPr>
          <p:nvPr>
            <p:ph type="title"/>
          </p:nvPr>
        </p:nvSpPr>
        <p:spPr/>
        <p:txBody>
          <a:bodyPr/>
          <a:lstStyle/>
          <a:p>
            <a:pPr algn="ctr"/>
            <a:r>
              <a:rPr lang="en-US" b="1" dirty="0"/>
              <a:t>Reference Links</a:t>
            </a:r>
          </a:p>
        </p:txBody>
      </p:sp>
      <p:graphicFrame>
        <p:nvGraphicFramePr>
          <p:cNvPr id="6" name="Table 6">
            <a:extLst>
              <a:ext uri="{FF2B5EF4-FFF2-40B4-BE49-F238E27FC236}">
                <a16:creationId xmlns:a16="http://schemas.microsoft.com/office/drawing/2014/main" id="{F62C0487-806A-3708-96CB-EC6F07DD69EE}"/>
              </a:ext>
            </a:extLst>
          </p:cNvPr>
          <p:cNvGraphicFramePr>
            <a:graphicFrameLocks noGrp="1"/>
          </p:cNvGraphicFramePr>
          <p:nvPr>
            <p:extLst>
              <p:ext uri="{D42A27DB-BD31-4B8C-83A1-F6EECF244321}">
                <p14:modId xmlns:p14="http://schemas.microsoft.com/office/powerpoint/2010/main" val="2213402422"/>
              </p:ext>
            </p:extLst>
          </p:nvPr>
        </p:nvGraphicFramePr>
        <p:xfrm>
          <a:off x="838200" y="1298471"/>
          <a:ext cx="10505661" cy="5286762"/>
        </p:xfrm>
        <a:graphic>
          <a:graphicData uri="http://schemas.openxmlformats.org/drawingml/2006/table">
            <a:tbl>
              <a:tblPr firstRow="1" bandRow="1">
                <a:tableStyleId>{5C22544A-7EE6-4342-B048-85BDC9FD1C3A}</a:tableStyleId>
              </a:tblPr>
              <a:tblGrid>
                <a:gridCol w="10505661">
                  <a:extLst>
                    <a:ext uri="{9D8B030D-6E8A-4147-A177-3AD203B41FA5}">
                      <a16:colId xmlns:a16="http://schemas.microsoft.com/office/drawing/2014/main" val="2367218942"/>
                    </a:ext>
                  </a:extLst>
                </a:gridCol>
              </a:tblGrid>
              <a:tr h="436186">
                <a:tc>
                  <a:txBody>
                    <a:bodyPr/>
                    <a:lstStyle/>
                    <a:p>
                      <a:r>
                        <a:rPr lang="en-US" dirty="0"/>
                        <a:t>Item</a:t>
                      </a:r>
                    </a:p>
                  </a:txBody>
                  <a:tcPr/>
                </a:tc>
                <a:extLst>
                  <a:ext uri="{0D108BD9-81ED-4DB2-BD59-A6C34878D82A}">
                    <a16:rowId xmlns:a16="http://schemas.microsoft.com/office/drawing/2014/main" val="3706057767"/>
                  </a:ext>
                </a:extLst>
              </a:tr>
              <a:tr h="797886">
                <a:tc>
                  <a:txBody>
                    <a:bodyPr/>
                    <a:lstStyle/>
                    <a:p>
                      <a:r>
                        <a:rPr lang="en-US" dirty="0"/>
                        <a:t>Your Web Framework Needs You! (Slide XX/27)</a:t>
                      </a:r>
                    </a:p>
                    <a:p>
                      <a:r>
                        <a:rPr lang="en-US" dirty="0">
                          <a:hlinkClick r:id="rId3"/>
                        </a:rPr>
                        <a:t>https://www.youtube.com/watch?v=8eYM1uPKg7c</a:t>
                      </a:r>
                      <a:endParaRPr lang="en-US" dirty="0"/>
                    </a:p>
                    <a:p>
                      <a:endParaRPr lang="en-US" dirty="0"/>
                    </a:p>
                  </a:txBody>
                  <a:tcPr/>
                </a:tc>
                <a:extLst>
                  <a:ext uri="{0D108BD9-81ED-4DB2-BD59-A6C34878D82A}">
                    <a16:rowId xmlns:a16="http://schemas.microsoft.com/office/drawing/2014/main" val="1085728616"/>
                  </a:ext>
                </a:extLst>
              </a:tr>
              <a:tr h="982039">
                <a:tc>
                  <a:txBody>
                    <a:bodyPr/>
                    <a:lstStyle/>
                    <a:p>
                      <a:r>
                        <a:rPr lang="en-US" dirty="0"/>
                        <a:t>Increase your productivity on personal projects with comprehensive docs and automated tests – DCUS (Slide XX/47)</a:t>
                      </a:r>
                    </a:p>
                    <a:p>
                      <a:r>
                        <a:rPr lang="en-US" dirty="0">
                          <a:hlinkClick r:id="rId4"/>
                        </a:rPr>
                        <a:t>https://www.youtube.com/watch?v=GLkRK2rJGB0</a:t>
                      </a:r>
                      <a:endParaRPr lang="en-US" dirty="0"/>
                    </a:p>
                    <a:p>
                      <a:endParaRPr lang="en-US" dirty="0"/>
                    </a:p>
                  </a:txBody>
                  <a:tcPr/>
                </a:tc>
                <a:extLst>
                  <a:ext uri="{0D108BD9-81ED-4DB2-BD59-A6C34878D82A}">
                    <a16:rowId xmlns:a16="http://schemas.microsoft.com/office/drawing/2014/main" val="1429862293"/>
                  </a:ext>
                </a:extLst>
              </a:tr>
              <a:tr h="747475">
                <a:tc>
                  <a:txBody>
                    <a:bodyPr/>
                    <a:lstStyle/>
                    <a:p>
                      <a:r>
                        <a:rPr lang="en-US" dirty="0"/>
                        <a:t>My Public Notes (Slide XX/49)</a:t>
                      </a:r>
                    </a:p>
                    <a:p>
                      <a:r>
                        <a:rPr lang="en-US" dirty="0">
                          <a:hlinkClick r:id="rId5"/>
                        </a:rPr>
                        <a:t>https://github.com/ryancheley/public-notes/issues/1</a:t>
                      </a:r>
                      <a:endParaRPr lang="en-US" dirty="0"/>
                    </a:p>
                    <a:p>
                      <a:endParaRPr lang="en-US" dirty="0"/>
                    </a:p>
                  </a:txBody>
                  <a:tcPr/>
                </a:tc>
                <a:extLst>
                  <a:ext uri="{0D108BD9-81ED-4DB2-BD59-A6C34878D82A}">
                    <a16:rowId xmlns:a16="http://schemas.microsoft.com/office/drawing/2014/main" val="2777190536"/>
                  </a:ext>
                </a:extLst>
              </a:tr>
              <a:tr h="1192976">
                <a:tc>
                  <a:txBody>
                    <a:bodyPr/>
                    <a:lstStyle/>
                    <a:p>
                      <a:r>
                        <a:rPr lang="en-US" dirty="0"/>
                        <a:t>Keynote: State of the Object-Relational Mapping (ORM) with Simon Charette (Slide XX/56)</a:t>
                      </a:r>
                    </a:p>
                    <a:p>
                      <a:r>
                        <a:rPr lang="en-US" dirty="0">
                          <a:hlinkClick r:id="rId6"/>
                        </a:rPr>
                        <a:t>https://www.youtube.com/watch?v=HNlGFrIBl8o</a:t>
                      </a:r>
                      <a:endParaRPr lang="en-US" dirty="0"/>
                    </a:p>
                    <a:p>
                      <a:endParaRPr lang="en-US" dirty="0"/>
                    </a:p>
                  </a:txBody>
                  <a:tcPr/>
                </a:tc>
                <a:extLst>
                  <a:ext uri="{0D108BD9-81ED-4DB2-BD59-A6C34878D82A}">
                    <a16:rowId xmlns:a16="http://schemas.microsoft.com/office/drawing/2014/main" val="3230682879"/>
                  </a:ext>
                </a:extLst>
              </a:tr>
              <a:tr h="62792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Django Triaging Tickets (Slide XX/100)</a:t>
                      </a:r>
                    </a:p>
                    <a:p>
                      <a:r>
                        <a:rPr lang="en-US" dirty="0">
                          <a:hlinkClick r:id="rId7"/>
                        </a:rPr>
                        <a:t>https://docs.djangoproject.com/en/dev/internals/contributing/triaging-tickets/</a:t>
                      </a:r>
                      <a:endParaRPr lang="en-US" dirty="0"/>
                    </a:p>
                  </a:txBody>
                  <a:tcPr/>
                </a:tc>
                <a:extLst>
                  <a:ext uri="{0D108BD9-81ED-4DB2-BD59-A6C34878D82A}">
                    <a16:rowId xmlns:a16="http://schemas.microsoft.com/office/drawing/2014/main" val="4133441473"/>
                  </a:ext>
                </a:extLst>
              </a:tr>
            </a:tbl>
          </a:graphicData>
        </a:graphic>
      </p:graphicFrame>
    </p:spTree>
    <p:extLst>
      <p:ext uri="{BB962C8B-B14F-4D97-AF65-F5344CB8AC3E}">
        <p14:creationId xmlns:p14="http://schemas.microsoft.com/office/powerpoint/2010/main" val="40492538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6AED3-C6A5-ADB9-A887-8A8F107B7302}"/>
              </a:ext>
            </a:extLst>
          </p:cNvPr>
          <p:cNvSpPr>
            <a:spLocks noGrp="1"/>
          </p:cNvSpPr>
          <p:nvPr>
            <p:ph type="title"/>
          </p:nvPr>
        </p:nvSpPr>
        <p:spPr/>
        <p:txBody>
          <a:bodyPr/>
          <a:lstStyle/>
          <a:p>
            <a:pPr algn="ctr"/>
            <a:r>
              <a:rPr lang="en-US" b="1" dirty="0">
                <a:effectLst/>
              </a:rPr>
              <a:t>Comment</a:t>
            </a:r>
            <a:endParaRPr lang="en-US" b="1" dirty="0"/>
          </a:p>
        </p:txBody>
      </p:sp>
      <p:sp>
        <p:nvSpPr>
          <p:cNvPr id="3" name="Content Placeholder 2">
            <a:extLst>
              <a:ext uri="{FF2B5EF4-FFF2-40B4-BE49-F238E27FC236}">
                <a16:creationId xmlns:a16="http://schemas.microsoft.com/office/drawing/2014/main" id="{DFD539D7-9FDB-F450-B06E-ECFF9002E7FD}"/>
              </a:ext>
            </a:extLst>
          </p:cNvPr>
          <p:cNvSpPr>
            <a:spLocks noGrp="1"/>
          </p:cNvSpPr>
          <p:nvPr>
            <p:ph idx="1"/>
          </p:nvPr>
        </p:nvSpPr>
        <p:spPr/>
        <p:txBody>
          <a:bodyPr/>
          <a:lstStyle/>
          <a:p>
            <a:pPr>
              <a:lnSpc>
                <a:spcPct val="150000"/>
              </a:lnSpc>
            </a:pPr>
            <a:r>
              <a:rPr lang="en-US" dirty="0"/>
              <a:t>Thanks for looking into this. I can get back to work now :)</a:t>
            </a:r>
          </a:p>
          <a:p>
            <a:pPr lvl="1">
              <a:lnSpc>
                <a:spcPct val="150000"/>
              </a:lnSpc>
            </a:pPr>
            <a:r>
              <a:rPr lang="en-US" dirty="0"/>
              <a:t>By Matias </a:t>
            </a:r>
            <a:r>
              <a:rPr lang="en-US" dirty="0" err="1"/>
              <a:t>Surdi</a:t>
            </a:r>
            <a:endParaRPr lang="en-US" dirty="0"/>
          </a:p>
          <a:p>
            <a:pPr lvl="1">
              <a:lnSpc>
                <a:spcPct val="150000"/>
              </a:lnSpc>
            </a:pPr>
            <a:r>
              <a:rPr lang="en-US" dirty="0"/>
              <a:t>The Reporter of the Issue!</a:t>
            </a:r>
          </a:p>
        </p:txBody>
      </p:sp>
    </p:spTree>
    <p:extLst>
      <p:ext uri="{BB962C8B-B14F-4D97-AF65-F5344CB8AC3E}">
        <p14:creationId xmlns:p14="http://schemas.microsoft.com/office/powerpoint/2010/main" val="644569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443206"/>
            <a:ext cx="10515600" cy="1325563"/>
          </a:xfrm>
        </p:spPr>
        <p:txBody>
          <a:bodyPr/>
          <a:lstStyle/>
          <a:p>
            <a:pPr algn="ctr"/>
            <a:r>
              <a:rPr lang="en-US" b="1" dirty="0">
                <a:effectLst/>
              </a:rPr>
              <a:t>Letting everyone know!</a:t>
            </a:r>
            <a:endParaRPr lang="en-US" dirty="0"/>
          </a:p>
        </p:txBody>
      </p:sp>
      <p:pic>
        <p:nvPicPr>
          <p:cNvPr id="5" name="Picture 4" descr="Tweet posted to Twitter&#10;I closed a ticket while at the DjangoConUS2022 sprints with Simon Charter">
            <a:extLst>
              <a:ext uri="{FF2B5EF4-FFF2-40B4-BE49-F238E27FC236}">
                <a16:creationId xmlns:a16="http://schemas.microsoft.com/office/drawing/2014/main" id="{2D419464-D38F-EFB6-4218-4936D257017F}"/>
              </a:ext>
            </a:extLst>
          </p:cNvPr>
          <p:cNvPicPr>
            <a:picLocks noChangeAspect="1"/>
          </p:cNvPicPr>
          <p:nvPr/>
        </p:nvPicPr>
        <p:blipFill>
          <a:blip r:embed="rId3"/>
          <a:stretch>
            <a:fillRect/>
          </a:stretch>
        </p:blipFill>
        <p:spPr>
          <a:xfrm>
            <a:off x="338043" y="1768768"/>
            <a:ext cx="11398315" cy="3320463"/>
          </a:xfrm>
          <a:prstGeom prst="rect">
            <a:avLst/>
          </a:prstGeom>
        </p:spPr>
      </p:pic>
    </p:spTree>
    <p:extLst>
      <p:ext uri="{BB962C8B-B14F-4D97-AF65-F5344CB8AC3E}">
        <p14:creationId xmlns:p14="http://schemas.microsoft.com/office/powerpoint/2010/main" val="18233162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rmAutofit fontScale="90000"/>
          </a:bodyPr>
          <a:lstStyle/>
          <a:p>
            <a:pPr algn="ctr"/>
            <a:r>
              <a:rPr lang="en-US" sz="10700" b="1" dirty="0">
                <a:solidFill>
                  <a:srgbClr val="569CD6"/>
                </a:solidFill>
                <a:effectLst/>
                <a:latin typeface="Inconsolata NF Regular" pitchFamily="49" charset="77"/>
              </a:rPr>
              <a:t>🏃🏽‍♀️🏃🏻‍♂️🏃🏿</a:t>
            </a:r>
            <a:endParaRPr lang="en-US" sz="10700" dirty="0"/>
          </a:p>
        </p:txBody>
      </p:sp>
    </p:spTree>
    <p:extLst>
      <p:ext uri="{BB962C8B-B14F-4D97-AF65-F5344CB8AC3E}">
        <p14:creationId xmlns:p14="http://schemas.microsoft.com/office/powerpoint/2010/main" val="20570563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Autofit/>
          </a:bodyPr>
          <a:lstStyle/>
          <a:p>
            <a:pPr algn="ctr"/>
            <a:r>
              <a:rPr lang="en-US" sz="9600" b="1" dirty="0">
                <a:solidFill>
                  <a:srgbClr val="569CD6"/>
                </a:solidFill>
                <a:effectLst/>
                <a:latin typeface="Inconsolata NF Regular" pitchFamily="49" charset="77"/>
              </a:rPr>
              <a:t>🏠</a:t>
            </a:r>
            <a:endParaRPr lang="en-US" sz="9600" dirty="0"/>
          </a:p>
        </p:txBody>
      </p:sp>
    </p:spTree>
    <p:extLst>
      <p:ext uri="{BB962C8B-B14F-4D97-AF65-F5344CB8AC3E}">
        <p14:creationId xmlns:p14="http://schemas.microsoft.com/office/powerpoint/2010/main" val="15233601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F0B099-C052-F56A-737D-75C2058EB3E1}"/>
              </a:ext>
            </a:extLst>
          </p:cNvPr>
          <p:cNvSpPr>
            <a:spLocks noGrp="1"/>
          </p:cNvSpPr>
          <p:nvPr>
            <p:ph idx="1"/>
          </p:nvPr>
        </p:nvSpPr>
        <p:spPr>
          <a:xfrm>
            <a:off x="838200" y="388883"/>
            <a:ext cx="10515600" cy="5788080"/>
          </a:xfrm>
        </p:spPr>
        <p:txBody>
          <a:bodyPr/>
          <a:lstStyle/>
          <a:p>
            <a:endParaRPr lang="en-US" dirty="0"/>
          </a:p>
        </p:txBody>
      </p:sp>
      <p:pic>
        <p:nvPicPr>
          <p:cNvPr id="2" name="Picture 2" descr="Image of Leonardo Dicaprio as Jack from James Cameron's 1997 file Titanic ">
            <a:extLst>
              <a:ext uri="{FF2B5EF4-FFF2-40B4-BE49-F238E27FC236}">
                <a16:creationId xmlns:a16="http://schemas.microsoft.com/office/drawing/2014/main" id="{28397159-37B0-ED44-4FD0-3D8AA631F4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0000" y="177800"/>
            <a:ext cx="9652000" cy="6502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997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First </a:t>
            </a:r>
            <a:r>
              <a:rPr lang="en-US" b="1" dirty="0" err="1">
                <a:effectLst/>
              </a:rPr>
              <a:t>DjangoCon</a:t>
            </a:r>
            <a:r>
              <a:rPr lang="en-US" b="1" dirty="0">
                <a:effectLst/>
              </a:rPr>
              <a:t>?</a:t>
            </a:r>
            <a:endParaRPr lang="en-US" dirty="0"/>
          </a:p>
        </p:txBody>
      </p:sp>
    </p:spTree>
    <p:extLst>
      <p:ext uri="{BB962C8B-B14F-4D97-AF65-F5344CB8AC3E}">
        <p14:creationId xmlns:p14="http://schemas.microsoft.com/office/powerpoint/2010/main" val="5483685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But then … </a:t>
            </a:r>
            <a:endParaRPr lang="en-US" dirty="0"/>
          </a:p>
        </p:txBody>
      </p:sp>
    </p:spTree>
    <p:extLst>
      <p:ext uri="{BB962C8B-B14F-4D97-AF65-F5344CB8AC3E}">
        <p14:creationId xmlns:p14="http://schemas.microsoft.com/office/powerpoint/2010/main" val="9944055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6AED3-C6A5-ADB9-A887-8A8F107B7302}"/>
              </a:ext>
            </a:extLst>
          </p:cNvPr>
          <p:cNvSpPr>
            <a:spLocks noGrp="1"/>
          </p:cNvSpPr>
          <p:nvPr>
            <p:ph type="title"/>
          </p:nvPr>
        </p:nvSpPr>
        <p:spPr/>
        <p:txBody>
          <a:bodyPr>
            <a:normAutofit/>
          </a:bodyPr>
          <a:lstStyle/>
          <a:p>
            <a:pPr algn="ctr"/>
            <a:r>
              <a:rPr lang="en-US" b="1" dirty="0">
                <a:effectLst/>
              </a:rPr>
              <a:t>Another Comment</a:t>
            </a:r>
            <a:endParaRPr lang="en-US" b="1" dirty="0"/>
          </a:p>
        </p:txBody>
      </p:sp>
      <p:sp>
        <p:nvSpPr>
          <p:cNvPr id="3" name="Content Placeholder 2">
            <a:extLst>
              <a:ext uri="{FF2B5EF4-FFF2-40B4-BE49-F238E27FC236}">
                <a16:creationId xmlns:a16="http://schemas.microsoft.com/office/drawing/2014/main" id="{DFD539D7-9FDB-F450-B06E-ECFF9002E7FD}"/>
              </a:ext>
            </a:extLst>
          </p:cNvPr>
          <p:cNvSpPr>
            <a:spLocks noGrp="1"/>
          </p:cNvSpPr>
          <p:nvPr>
            <p:ph idx="1"/>
          </p:nvPr>
        </p:nvSpPr>
        <p:spPr/>
        <p:txBody>
          <a:bodyPr>
            <a:noAutofit/>
          </a:bodyPr>
          <a:lstStyle/>
          <a:p>
            <a:pPr>
              <a:lnSpc>
                <a:spcPct val="150000"/>
              </a:lnSpc>
            </a:pPr>
            <a:r>
              <a:rPr lang="en-US" sz="3200" dirty="0"/>
              <a:t>Broken</a:t>
            </a:r>
          </a:p>
          <a:p>
            <a:pPr>
              <a:lnSpc>
                <a:spcPct val="150000"/>
              </a:lnSpc>
            </a:pPr>
            <a:r>
              <a:rPr lang="en-US" sz="3200" dirty="0"/>
              <a:t>mostly for Oracle</a:t>
            </a:r>
          </a:p>
          <a:p>
            <a:pPr>
              <a:lnSpc>
                <a:spcPct val="150000"/>
              </a:lnSpc>
            </a:pPr>
            <a:r>
              <a:rPr lang="en-US" sz="3200" dirty="0" err="1"/>
              <a:t>Sqlite</a:t>
            </a:r>
            <a:r>
              <a:rPr lang="en-US" sz="3200" dirty="0"/>
              <a:t> backend</a:t>
            </a:r>
          </a:p>
          <a:p>
            <a:pPr>
              <a:lnSpc>
                <a:spcPct val="150000"/>
              </a:lnSpc>
            </a:pPr>
            <a:r>
              <a:rPr lang="en-US" sz="3200" dirty="0" err="1"/>
              <a:t>supports_paramstyle_pyformat</a:t>
            </a:r>
            <a:endParaRPr lang="en-US" sz="3200" dirty="0"/>
          </a:p>
          <a:p>
            <a:pPr>
              <a:lnSpc>
                <a:spcPct val="150000"/>
              </a:lnSpc>
            </a:pPr>
            <a:r>
              <a:rPr lang="en-US" sz="3200" dirty="0"/>
              <a:t>borks</a:t>
            </a:r>
          </a:p>
        </p:txBody>
      </p:sp>
    </p:spTree>
    <p:extLst>
      <p:ext uri="{BB962C8B-B14F-4D97-AF65-F5344CB8AC3E}">
        <p14:creationId xmlns:p14="http://schemas.microsoft.com/office/powerpoint/2010/main" val="732334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38973-6544-D853-09B3-59D0AA53F2F1}"/>
              </a:ext>
            </a:extLst>
          </p:cNvPr>
          <p:cNvSpPr>
            <a:spLocks noGrp="1"/>
          </p:cNvSpPr>
          <p:nvPr>
            <p:ph type="title"/>
          </p:nvPr>
        </p:nvSpPr>
        <p:spPr>
          <a:xfrm>
            <a:off x="685231" y="310534"/>
            <a:ext cx="10821537" cy="1325563"/>
          </a:xfrm>
        </p:spPr>
        <p:txBody>
          <a:bodyPr/>
          <a:lstStyle/>
          <a:p>
            <a:r>
              <a:rPr lang="en-US" b="1" dirty="0"/>
              <a:t>What is </a:t>
            </a:r>
            <a:r>
              <a:rPr lang="en-US" b="1" dirty="0" err="1"/>
              <a:t>supports_paramstyle_pyformat</a:t>
            </a:r>
            <a:r>
              <a:rPr lang="en-US" b="1" dirty="0"/>
              <a:t>?</a:t>
            </a:r>
          </a:p>
        </p:txBody>
      </p:sp>
      <p:sp>
        <p:nvSpPr>
          <p:cNvPr id="3" name="Content Placeholder 2">
            <a:extLst>
              <a:ext uri="{FF2B5EF4-FFF2-40B4-BE49-F238E27FC236}">
                <a16:creationId xmlns:a16="http://schemas.microsoft.com/office/drawing/2014/main" id="{91D58171-9C3B-66C0-C77D-635D01148959}"/>
              </a:ext>
            </a:extLst>
          </p:cNvPr>
          <p:cNvSpPr>
            <a:spLocks noGrp="1"/>
          </p:cNvSpPr>
          <p:nvPr>
            <p:ph idx="1"/>
          </p:nvPr>
        </p:nvSpPr>
        <p:spPr/>
        <p:txBody>
          <a:bodyPr>
            <a:normAutofit fontScale="92500" lnSpcReduction="20000"/>
          </a:bodyPr>
          <a:lstStyle/>
          <a:p>
            <a:pPr>
              <a:lnSpc>
                <a:spcPct val="150000"/>
              </a:lnSpc>
            </a:pPr>
            <a:r>
              <a:rPr lang="en-US" sz="4800" dirty="0"/>
              <a:t>Flag</a:t>
            </a:r>
          </a:p>
          <a:p>
            <a:pPr>
              <a:lnSpc>
                <a:spcPct val="150000"/>
              </a:lnSpc>
            </a:pPr>
            <a:r>
              <a:rPr lang="en-US" sz="4800" dirty="0"/>
              <a:t>support '</a:t>
            </a:r>
            <a:r>
              <a:rPr lang="en-US" sz="4800" dirty="0" err="1"/>
              <a:t>pyformat</a:t>
            </a:r>
            <a:r>
              <a:rPr lang="en-US" sz="4800" dirty="0"/>
              <a:t>' style </a:t>
            </a:r>
          </a:p>
          <a:p>
            <a:pPr>
              <a:lnSpc>
                <a:spcPct val="150000"/>
              </a:lnSpc>
            </a:pPr>
            <a:r>
              <a:rPr lang="en-US" sz="6000" dirty="0"/>
              <a:t>("... %(name)s ...", {'name': value})</a:t>
            </a:r>
          </a:p>
          <a:p>
            <a:pPr>
              <a:lnSpc>
                <a:spcPct val="150000"/>
              </a:lnSpc>
            </a:pPr>
            <a:r>
              <a:rPr lang="en-US" sz="4800" dirty="0"/>
              <a:t>SQLite this was set to False</a:t>
            </a:r>
          </a:p>
        </p:txBody>
      </p:sp>
    </p:spTree>
    <p:extLst>
      <p:ext uri="{BB962C8B-B14F-4D97-AF65-F5344CB8AC3E}">
        <p14:creationId xmlns:p14="http://schemas.microsoft.com/office/powerpoint/2010/main" val="1956653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rmAutofit fontScale="90000"/>
          </a:bodyPr>
          <a:lstStyle/>
          <a:p>
            <a:pPr algn="ctr"/>
            <a:r>
              <a:rPr lang="en-US" sz="10700" b="1" dirty="0">
                <a:solidFill>
                  <a:srgbClr val="569CD6"/>
                </a:solidFill>
                <a:effectLst/>
                <a:latin typeface="Inconsolata NF Regular" pitchFamily="49" charset="77"/>
              </a:rPr>
              <a:t>😩</a:t>
            </a:r>
            <a:r>
              <a:rPr lang="en-US" b="1" dirty="0">
                <a:solidFill>
                  <a:srgbClr val="569CD6"/>
                </a:solidFill>
                <a:effectLst/>
                <a:latin typeface="Inconsolata NF Regular" pitchFamily="49" charset="77"/>
              </a:rPr>
              <a:t> </a:t>
            </a:r>
            <a:endParaRPr lang="en-US" dirty="0"/>
          </a:p>
        </p:txBody>
      </p:sp>
    </p:spTree>
    <p:extLst>
      <p:ext uri="{BB962C8B-B14F-4D97-AF65-F5344CB8AC3E}">
        <p14:creationId xmlns:p14="http://schemas.microsoft.com/office/powerpoint/2010/main" val="40292052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Autofit/>
          </a:bodyPr>
          <a:lstStyle/>
          <a:p>
            <a:pPr algn="ctr"/>
            <a:r>
              <a:rPr lang="en-US" sz="9600" b="1" dirty="0">
                <a:solidFill>
                  <a:srgbClr val="569CD6"/>
                </a:solidFill>
                <a:effectLst/>
                <a:latin typeface="Inconsolata NF Regular" pitchFamily="49" charset="77"/>
              </a:rPr>
              <a:t>🙈🙉🙊</a:t>
            </a:r>
            <a:endParaRPr lang="en-US" sz="9600" dirty="0"/>
          </a:p>
        </p:txBody>
      </p:sp>
    </p:spTree>
    <p:extLst>
      <p:ext uri="{BB962C8B-B14F-4D97-AF65-F5344CB8AC3E}">
        <p14:creationId xmlns:p14="http://schemas.microsoft.com/office/powerpoint/2010/main" val="7257156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Autofit/>
          </a:bodyPr>
          <a:lstStyle/>
          <a:p>
            <a:pPr algn="ctr"/>
            <a:r>
              <a:rPr lang="en-US" sz="9600" b="1" dirty="0">
                <a:solidFill>
                  <a:srgbClr val="569CD6"/>
                </a:solidFill>
                <a:effectLst/>
                <a:latin typeface="Inconsolata NF Regular" pitchFamily="49" charset="77"/>
              </a:rPr>
              <a:t>🛠️</a:t>
            </a:r>
            <a:endParaRPr lang="en-US" sz="9600" dirty="0"/>
          </a:p>
        </p:txBody>
      </p:sp>
    </p:spTree>
    <p:extLst>
      <p:ext uri="{BB962C8B-B14F-4D97-AF65-F5344CB8AC3E}">
        <p14:creationId xmlns:p14="http://schemas.microsoft.com/office/powerpoint/2010/main" val="4031119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Feelings …</a:t>
            </a:r>
            <a:endParaRPr lang="en-US" dirty="0"/>
          </a:p>
        </p:txBody>
      </p:sp>
    </p:spTree>
    <p:extLst>
      <p:ext uri="{BB962C8B-B14F-4D97-AF65-F5344CB8AC3E}">
        <p14:creationId xmlns:p14="http://schemas.microsoft.com/office/powerpoint/2010/main" val="179612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Autofit/>
          </a:bodyPr>
          <a:lstStyle/>
          <a:p>
            <a:pPr algn="ctr"/>
            <a:r>
              <a:rPr lang="en-US" sz="9600" dirty="0"/>
              <a:t>😳</a:t>
            </a:r>
          </a:p>
        </p:txBody>
      </p:sp>
    </p:spTree>
    <p:extLst>
      <p:ext uri="{BB962C8B-B14F-4D97-AF65-F5344CB8AC3E}">
        <p14:creationId xmlns:p14="http://schemas.microsoft.com/office/powerpoint/2010/main" val="41927802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rmAutofit fontScale="90000"/>
          </a:bodyPr>
          <a:lstStyle/>
          <a:p>
            <a:pPr algn="ctr"/>
            <a:r>
              <a:rPr lang="en-US" sz="9600" b="1" dirty="0">
                <a:solidFill>
                  <a:srgbClr val="569CD6"/>
                </a:solidFill>
                <a:effectLst/>
                <a:latin typeface="Inconsolata NF Regular" pitchFamily="49" charset="77"/>
              </a:rPr>
              <a:t>😞</a:t>
            </a:r>
            <a:r>
              <a:rPr lang="en-US" b="1" dirty="0">
                <a:solidFill>
                  <a:srgbClr val="569CD6"/>
                </a:solidFill>
                <a:effectLst/>
                <a:latin typeface="Inconsolata NF Regular" pitchFamily="49" charset="77"/>
              </a:rPr>
              <a:t> </a:t>
            </a:r>
            <a:endParaRPr lang="en-US" dirty="0"/>
          </a:p>
        </p:txBody>
      </p:sp>
    </p:spTree>
    <p:extLst>
      <p:ext uri="{BB962C8B-B14F-4D97-AF65-F5344CB8AC3E}">
        <p14:creationId xmlns:p14="http://schemas.microsoft.com/office/powerpoint/2010/main" val="30476763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rmAutofit fontScale="90000"/>
          </a:bodyPr>
          <a:lstStyle/>
          <a:p>
            <a:pPr algn="ctr"/>
            <a:r>
              <a:rPr lang="en-US" sz="9600" b="1" dirty="0">
                <a:solidFill>
                  <a:srgbClr val="569CD6"/>
                </a:solidFill>
                <a:effectLst/>
                <a:latin typeface="Inconsolata NF Regular" pitchFamily="49" charset="77"/>
              </a:rPr>
              <a:t>😨</a:t>
            </a:r>
            <a:r>
              <a:rPr lang="en-US" b="1" dirty="0">
                <a:solidFill>
                  <a:srgbClr val="569CD6"/>
                </a:solidFill>
                <a:effectLst/>
                <a:latin typeface="Inconsolata NF Regular" pitchFamily="49" charset="77"/>
              </a:rPr>
              <a:t> </a:t>
            </a:r>
            <a:endParaRPr lang="en-US" dirty="0"/>
          </a:p>
        </p:txBody>
      </p:sp>
    </p:spTree>
    <p:extLst>
      <p:ext uri="{BB962C8B-B14F-4D97-AF65-F5344CB8AC3E}">
        <p14:creationId xmlns:p14="http://schemas.microsoft.com/office/powerpoint/2010/main" val="16236735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Introduction</a:t>
            </a:r>
            <a:endParaRPr lang="en-US" dirty="0"/>
          </a:p>
        </p:txBody>
      </p:sp>
      <p:sp>
        <p:nvSpPr>
          <p:cNvPr id="2" name="TextBox 1">
            <a:extLst>
              <a:ext uri="{FF2B5EF4-FFF2-40B4-BE49-F238E27FC236}">
                <a16:creationId xmlns:a16="http://schemas.microsoft.com/office/drawing/2014/main" id="{6D3DB7F0-DEDB-30D4-D09B-12D5C090F761}"/>
              </a:ext>
            </a:extLst>
          </p:cNvPr>
          <p:cNvSpPr txBox="1"/>
          <p:nvPr/>
        </p:nvSpPr>
        <p:spPr>
          <a:xfrm>
            <a:off x="838200" y="3944201"/>
            <a:ext cx="10515600" cy="769441"/>
          </a:xfrm>
          <a:prstGeom prst="rect">
            <a:avLst/>
          </a:prstGeom>
          <a:noFill/>
        </p:spPr>
        <p:txBody>
          <a:bodyPr wrap="square" rtlCol="0">
            <a:spAutoFit/>
          </a:bodyPr>
          <a:lstStyle/>
          <a:p>
            <a:pPr algn="ctr"/>
            <a:r>
              <a:rPr lang="en-US" sz="4400" dirty="0"/>
              <a:t>Ryan Cheley</a:t>
            </a:r>
          </a:p>
        </p:txBody>
      </p:sp>
    </p:spTree>
    <p:extLst>
      <p:ext uri="{BB962C8B-B14F-4D97-AF65-F5344CB8AC3E}">
        <p14:creationId xmlns:p14="http://schemas.microsoft.com/office/powerpoint/2010/main" val="864107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Community</a:t>
            </a:r>
            <a:r>
              <a:rPr lang="en-US" b="1" dirty="0">
                <a:solidFill>
                  <a:srgbClr val="569CD6"/>
                </a:solidFill>
                <a:effectLst/>
                <a:latin typeface="Inconsolata NF Regular" pitchFamily="49" charset="77"/>
              </a:rPr>
              <a:t> </a:t>
            </a:r>
            <a:endParaRPr lang="en-US" dirty="0"/>
          </a:p>
        </p:txBody>
      </p:sp>
    </p:spTree>
    <p:extLst>
      <p:ext uri="{BB962C8B-B14F-4D97-AF65-F5344CB8AC3E}">
        <p14:creationId xmlns:p14="http://schemas.microsoft.com/office/powerpoint/2010/main" val="28875297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8ABB0-FF86-A541-2B71-B7D469B677A3}"/>
              </a:ext>
            </a:extLst>
          </p:cNvPr>
          <p:cNvSpPr>
            <a:spLocks noGrp="1"/>
          </p:cNvSpPr>
          <p:nvPr>
            <p:ph type="title"/>
          </p:nvPr>
        </p:nvSpPr>
        <p:spPr/>
        <p:txBody>
          <a:bodyPr/>
          <a:lstStyle/>
          <a:p>
            <a:pPr algn="ctr"/>
            <a:r>
              <a:rPr lang="en-US" b="1" dirty="0">
                <a:effectLst/>
              </a:rPr>
              <a:t>Your Web Framework Needs You!</a:t>
            </a:r>
            <a:endParaRPr lang="en-US" dirty="0"/>
          </a:p>
        </p:txBody>
      </p:sp>
      <p:sp>
        <p:nvSpPr>
          <p:cNvPr id="3" name="Content Placeholder 2">
            <a:extLst>
              <a:ext uri="{FF2B5EF4-FFF2-40B4-BE49-F238E27FC236}">
                <a16:creationId xmlns:a16="http://schemas.microsoft.com/office/drawing/2014/main" id="{398B9E55-E4AF-CA3B-0222-DCF0213FABAD}"/>
              </a:ext>
            </a:extLst>
          </p:cNvPr>
          <p:cNvSpPr>
            <a:spLocks noGrp="1"/>
          </p:cNvSpPr>
          <p:nvPr>
            <p:ph idx="1"/>
          </p:nvPr>
        </p:nvSpPr>
        <p:spPr/>
        <p:txBody>
          <a:bodyPr>
            <a:normAutofit/>
          </a:bodyPr>
          <a:lstStyle/>
          <a:p>
            <a:pPr>
              <a:lnSpc>
                <a:spcPct val="150000"/>
              </a:lnSpc>
            </a:pPr>
            <a:r>
              <a:rPr lang="en-US" sz="4400" dirty="0"/>
              <a:t>Ticket difficulty</a:t>
            </a:r>
          </a:p>
          <a:p>
            <a:pPr lvl="1">
              <a:lnSpc>
                <a:spcPct val="150000"/>
              </a:lnSpc>
            </a:pPr>
            <a:r>
              <a:rPr lang="en-US" sz="4000" dirty="0"/>
              <a:t>Time</a:t>
            </a:r>
          </a:p>
          <a:p>
            <a:pPr lvl="1">
              <a:lnSpc>
                <a:spcPct val="150000"/>
              </a:lnSpc>
            </a:pPr>
            <a:r>
              <a:rPr lang="en-US" sz="4000" dirty="0"/>
              <a:t>Thought</a:t>
            </a:r>
          </a:p>
          <a:p>
            <a:pPr lvl="1">
              <a:lnSpc>
                <a:spcPct val="150000"/>
              </a:lnSpc>
            </a:pPr>
            <a:r>
              <a:rPr lang="en-US" sz="4000" dirty="0"/>
              <a:t>Love</a:t>
            </a:r>
          </a:p>
        </p:txBody>
      </p:sp>
    </p:spTree>
    <p:extLst>
      <p:ext uri="{BB962C8B-B14F-4D97-AF65-F5344CB8AC3E}">
        <p14:creationId xmlns:p14="http://schemas.microsoft.com/office/powerpoint/2010/main" val="2795060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8ABB0-FF86-A541-2B71-B7D469B677A3}"/>
              </a:ext>
            </a:extLst>
          </p:cNvPr>
          <p:cNvSpPr>
            <a:spLocks noGrp="1"/>
          </p:cNvSpPr>
          <p:nvPr>
            <p:ph type="title"/>
          </p:nvPr>
        </p:nvSpPr>
        <p:spPr/>
        <p:txBody>
          <a:bodyPr/>
          <a:lstStyle/>
          <a:p>
            <a:pPr algn="ctr"/>
            <a:r>
              <a:rPr lang="en-US" b="1" dirty="0">
                <a:effectLst/>
              </a:rPr>
              <a:t>Your Web Framework Needs You!</a:t>
            </a:r>
            <a:endParaRPr lang="en-US" dirty="0"/>
          </a:p>
        </p:txBody>
      </p:sp>
      <p:sp>
        <p:nvSpPr>
          <p:cNvPr id="3" name="Content Placeholder 2">
            <a:extLst>
              <a:ext uri="{FF2B5EF4-FFF2-40B4-BE49-F238E27FC236}">
                <a16:creationId xmlns:a16="http://schemas.microsoft.com/office/drawing/2014/main" id="{398B9E55-E4AF-CA3B-0222-DCF0213FABAD}"/>
              </a:ext>
            </a:extLst>
          </p:cNvPr>
          <p:cNvSpPr>
            <a:spLocks noGrp="1"/>
          </p:cNvSpPr>
          <p:nvPr>
            <p:ph idx="1"/>
          </p:nvPr>
        </p:nvSpPr>
        <p:spPr/>
        <p:txBody>
          <a:bodyPr>
            <a:normAutofit/>
          </a:bodyPr>
          <a:lstStyle/>
          <a:p>
            <a:pPr>
              <a:lnSpc>
                <a:spcPct val="150000"/>
              </a:lnSpc>
            </a:pPr>
            <a:r>
              <a:rPr lang="en-US" sz="4400" dirty="0"/>
              <a:t>The Review Process can be challenging</a:t>
            </a:r>
          </a:p>
          <a:p>
            <a:pPr lvl="1">
              <a:lnSpc>
                <a:spcPct val="150000"/>
              </a:lnSpc>
            </a:pPr>
            <a:r>
              <a:rPr lang="en-US" sz="4000" dirty="0"/>
              <a:t>Same Process</a:t>
            </a:r>
          </a:p>
          <a:p>
            <a:pPr lvl="1">
              <a:lnSpc>
                <a:spcPct val="150000"/>
              </a:lnSpc>
            </a:pPr>
            <a:r>
              <a:rPr lang="en-US" sz="4000" dirty="0"/>
              <a:t>Not Personal</a:t>
            </a:r>
          </a:p>
          <a:p>
            <a:pPr lvl="1">
              <a:lnSpc>
                <a:spcPct val="150000"/>
              </a:lnSpc>
            </a:pPr>
            <a:r>
              <a:rPr lang="en-US" sz="4000" dirty="0"/>
              <a:t>Make the code better</a:t>
            </a:r>
          </a:p>
        </p:txBody>
      </p:sp>
    </p:spTree>
    <p:extLst>
      <p:ext uri="{BB962C8B-B14F-4D97-AF65-F5344CB8AC3E}">
        <p14:creationId xmlns:p14="http://schemas.microsoft.com/office/powerpoint/2010/main" val="1149335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8ABB0-FF86-A541-2B71-B7D469B677A3}"/>
              </a:ext>
            </a:extLst>
          </p:cNvPr>
          <p:cNvSpPr>
            <a:spLocks noGrp="1"/>
          </p:cNvSpPr>
          <p:nvPr>
            <p:ph type="title"/>
          </p:nvPr>
        </p:nvSpPr>
        <p:spPr/>
        <p:txBody>
          <a:bodyPr/>
          <a:lstStyle/>
          <a:p>
            <a:pPr algn="ctr"/>
            <a:r>
              <a:rPr lang="en-US" b="1" dirty="0">
                <a:effectLst/>
              </a:rPr>
              <a:t>Your Web Framework Needs You!</a:t>
            </a:r>
            <a:endParaRPr lang="en-US" dirty="0"/>
          </a:p>
        </p:txBody>
      </p:sp>
      <p:sp>
        <p:nvSpPr>
          <p:cNvPr id="3" name="Content Placeholder 2">
            <a:extLst>
              <a:ext uri="{FF2B5EF4-FFF2-40B4-BE49-F238E27FC236}">
                <a16:creationId xmlns:a16="http://schemas.microsoft.com/office/drawing/2014/main" id="{398B9E55-E4AF-CA3B-0222-DCF0213FABAD}"/>
              </a:ext>
            </a:extLst>
          </p:cNvPr>
          <p:cNvSpPr>
            <a:spLocks noGrp="1"/>
          </p:cNvSpPr>
          <p:nvPr>
            <p:ph idx="1"/>
          </p:nvPr>
        </p:nvSpPr>
        <p:spPr/>
        <p:txBody>
          <a:bodyPr>
            <a:normAutofit/>
          </a:bodyPr>
          <a:lstStyle/>
          <a:p>
            <a:pPr>
              <a:lnSpc>
                <a:spcPct val="150000"/>
              </a:lnSpc>
            </a:pPr>
            <a:r>
              <a:rPr lang="en-US" sz="4400" dirty="0"/>
              <a:t>You can do it!</a:t>
            </a:r>
          </a:p>
        </p:txBody>
      </p:sp>
    </p:spTree>
    <p:extLst>
      <p:ext uri="{BB962C8B-B14F-4D97-AF65-F5344CB8AC3E}">
        <p14:creationId xmlns:p14="http://schemas.microsoft.com/office/powerpoint/2010/main" val="1145306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2FFAA-6613-1DE8-C675-B43418B14353}"/>
              </a:ext>
            </a:extLst>
          </p:cNvPr>
          <p:cNvSpPr>
            <a:spLocks noGrp="1"/>
          </p:cNvSpPr>
          <p:nvPr>
            <p:ph type="title"/>
          </p:nvPr>
        </p:nvSpPr>
        <p:spPr/>
        <p:txBody>
          <a:bodyPr/>
          <a:lstStyle/>
          <a:p>
            <a:pPr algn="ctr"/>
            <a:r>
              <a:rPr lang="en-US" b="1" dirty="0">
                <a:effectLst/>
              </a:rPr>
              <a:t>The World Expert</a:t>
            </a:r>
            <a:endParaRPr lang="en-US" dirty="0"/>
          </a:p>
        </p:txBody>
      </p:sp>
      <p:sp>
        <p:nvSpPr>
          <p:cNvPr id="6" name="TextBox 5">
            <a:extLst>
              <a:ext uri="{FF2B5EF4-FFF2-40B4-BE49-F238E27FC236}">
                <a16:creationId xmlns:a16="http://schemas.microsoft.com/office/drawing/2014/main" id="{43114915-A042-1FF0-BD51-AB6C434223D5}"/>
              </a:ext>
            </a:extLst>
          </p:cNvPr>
          <p:cNvSpPr txBox="1"/>
          <p:nvPr/>
        </p:nvSpPr>
        <p:spPr>
          <a:xfrm>
            <a:off x="838200" y="2186609"/>
            <a:ext cx="10638183" cy="3257174"/>
          </a:xfrm>
          <a:prstGeom prst="rect">
            <a:avLst/>
          </a:prstGeom>
          <a:noFill/>
        </p:spPr>
        <p:txBody>
          <a:bodyPr wrap="square" rtlCol="0">
            <a:spAutoFit/>
          </a:bodyPr>
          <a:lstStyle/>
          <a:p>
            <a:pPr marL="685800" indent="-685800">
              <a:lnSpc>
                <a:spcPct val="150000"/>
              </a:lnSpc>
              <a:buFont typeface="Arial" panose="020B0604020202020204" pitchFamily="34" charset="0"/>
              <a:buChar char="•"/>
            </a:pPr>
            <a:r>
              <a:rPr lang="en-US" sz="2800" dirty="0"/>
              <a:t>Wondering </a:t>
            </a:r>
          </a:p>
          <a:p>
            <a:pPr marL="685800" indent="-685800">
              <a:lnSpc>
                <a:spcPct val="150000"/>
              </a:lnSpc>
              <a:buFont typeface="Arial" panose="020B0604020202020204" pitchFamily="34" charset="0"/>
              <a:buChar char="•"/>
            </a:pPr>
            <a:r>
              <a:rPr lang="en-US" sz="2800" dirty="0"/>
              <a:t>being worked</a:t>
            </a:r>
          </a:p>
          <a:p>
            <a:pPr marL="685800" indent="-685800">
              <a:lnSpc>
                <a:spcPct val="150000"/>
              </a:lnSpc>
              <a:buFont typeface="Arial" panose="020B0604020202020204" pitchFamily="34" charset="0"/>
              <a:buChar char="•"/>
            </a:pPr>
            <a:r>
              <a:rPr lang="en-US" sz="2800" dirty="0"/>
              <a:t>initial time-boxed investigation</a:t>
            </a:r>
          </a:p>
          <a:p>
            <a:pPr marL="685800" indent="-685800">
              <a:lnSpc>
                <a:spcPct val="150000"/>
              </a:lnSpc>
              <a:buFont typeface="Arial" panose="020B0604020202020204" pitchFamily="34" charset="0"/>
              <a:buChar char="•"/>
            </a:pPr>
            <a:r>
              <a:rPr lang="en-US" sz="2800" dirty="0"/>
              <a:t>you'll be the world expert </a:t>
            </a:r>
            <a:r>
              <a:rPr lang="en-US" sz="2800" baseline="30000" dirty="0"/>
              <a:t>TM</a:t>
            </a:r>
            <a:endParaRPr lang="en-US" sz="2800" dirty="0"/>
          </a:p>
          <a:p>
            <a:pPr marL="285750" indent="-285750">
              <a:lnSpc>
                <a:spcPct val="150000"/>
              </a:lnSpc>
              <a:buFont typeface="Arial" panose="020B0604020202020204" pitchFamily="34" charset="0"/>
              <a:buChar char="•"/>
            </a:pPr>
            <a:endParaRPr lang="en-US" sz="2800" dirty="0"/>
          </a:p>
        </p:txBody>
      </p:sp>
    </p:spTree>
    <p:extLst>
      <p:ext uri="{BB962C8B-B14F-4D97-AF65-F5344CB8AC3E}">
        <p14:creationId xmlns:p14="http://schemas.microsoft.com/office/powerpoint/2010/main" val="2710331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Working on the Ticket</a:t>
            </a:r>
            <a:endParaRPr lang="en-US" dirty="0"/>
          </a:p>
        </p:txBody>
      </p:sp>
      <p:sp>
        <p:nvSpPr>
          <p:cNvPr id="3" name="Title 3">
            <a:extLst>
              <a:ext uri="{FF2B5EF4-FFF2-40B4-BE49-F238E27FC236}">
                <a16:creationId xmlns:a16="http://schemas.microsoft.com/office/drawing/2014/main" id="{3D4BDE3D-BD68-6C8E-E2F1-9C465FED88E3}"/>
              </a:ext>
            </a:extLst>
          </p:cNvPr>
          <p:cNvSpPr txBox="1">
            <a:spLocks/>
          </p:cNvSpPr>
          <p:nvPr/>
        </p:nvSpPr>
        <p:spPr>
          <a:xfrm>
            <a:off x="934617" y="32032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1" i="0" kern="1200" baseline="0">
                <a:solidFill>
                  <a:srgbClr val="569CD6"/>
                </a:solidFill>
                <a:latin typeface="Inconsolata Nerd Font" pitchFamily="49" charset="77"/>
                <a:ea typeface="+mj-ea"/>
                <a:cs typeface="+mj-cs"/>
              </a:defRPr>
            </a:lvl1pPr>
          </a:lstStyle>
          <a:p>
            <a:pPr algn="ctr"/>
            <a:r>
              <a:rPr lang="en-US" dirty="0">
                <a:solidFill>
                  <a:schemeClr val="tx1"/>
                </a:solidFill>
                <a:latin typeface="+mj-lt"/>
              </a:rPr>
              <a:t>… again</a:t>
            </a:r>
          </a:p>
        </p:txBody>
      </p:sp>
    </p:spTree>
    <p:extLst>
      <p:ext uri="{BB962C8B-B14F-4D97-AF65-F5344CB8AC3E}">
        <p14:creationId xmlns:p14="http://schemas.microsoft.com/office/powerpoint/2010/main" val="4084933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9C48CB-64D8-47D9-69F0-EB3ABC7D4964}"/>
              </a:ext>
            </a:extLst>
          </p:cNvPr>
          <p:cNvSpPr>
            <a:spLocks noGrp="1"/>
          </p:cNvSpPr>
          <p:nvPr>
            <p:ph idx="1"/>
          </p:nvPr>
        </p:nvSpPr>
        <p:spPr>
          <a:xfrm>
            <a:off x="838200" y="722966"/>
            <a:ext cx="10515600" cy="4351338"/>
          </a:xfrm>
        </p:spPr>
        <p:txBody>
          <a:bodyPr/>
          <a:lstStyle/>
          <a:p>
            <a:pPr marL="0" indent="0" algn="ctr">
              <a:lnSpc>
                <a:spcPct val="150000"/>
              </a:lnSpc>
              <a:buNone/>
            </a:pPr>
            <a:r>
              <a:rPr lang="en-US" dirty="0"/>
              <a:t>Write down what you learned 📜</a:t>
            </a:r>
          </a:p>
          <a:p>
            <a:pPr marL="0" indent="0" algn="ctr">
              <a:lnSpc>
                <a:spcPct val="150000"/>
              </a:lnSpc>
              <a:buNone/>
            </a:pPr>
            <a:r>
              <a:rPr lang="en-US" dirty="0"/>
              <a:t>Replicate the Bug 🐛</a:t>
            </a:r>
          </a:p>
          <a:p>
            <a:pPr marL="0" indent="0" algn="ctr">
              <a:lnSpc>
                <a:spcPct val="150000"/>
              </a:lnSpc>
              <a:buNone/>
            </a:pPr>
            <a:r>
              <a:rPr lang="en-US" dirty="0"/>
              <a:t>Read some docs </a:t>
            </a:r>
            <a:r>
              <a:rPr lang="en-US" b="1" dirty="0">
                <a:solidFill>
                  <a:srgbClr val="569CD6"/>
                </a:solidFill>
              </a:rPr>
              <a:t>📖</a:t>
            </a:r>
            <a:endParaRPr lang="en-US" dirty="0"/>
          </a:p>
          <a:p>
            <a:pPr marL="0" indent="0" algn="ctr">
              <a:lnSpc>
                <a:spcPct val="150000"/>
              </a:lnSpc>
              <a:buNone/>
            </a:pPr>
            <a:r>
              <a:rPr lang="en-US" dirty="0"/>
              <a:t>Write some code </a:t>
            </a:r>
            <a:r>
              <a:rPr lang="en-US" b="1" dirty="0">
                <a:solidFill>
                  <a:srgbClr val="569CD6"/>
                </a:solidFill>
                <a:latin typeface="Inconsolata NF Regular" pitchFamily="49" charset="77"/>
              </a:rPr>
              <a:t>✍🏻</a:t>
            </a:r>
            <a:endParaRPr lang="en-US" dirty="0"/>
          </a:p>
          <a:p>
            <a:pPr marL="0" indent="0" algn="ctr">
              <a:lnSpc>
                <a:spcPct val="150000"/>
              </a:lnSpc>
              <a:buNone/>
            </a:pPr>
            <a:r>
              <a:rPr lang="en-US" dirty="0"/>
              <a:t>Test the Code 🧪</a:t>
            </a:r>
          </a:p>
        </p:txBody>
      </p:sp>
    </p:spTree>
    <p:extLst>
      <p:ext uri="{BB962C8B-B14F-4D97-AF65-F5344CB8AC3E}">
        <p14:creationId xmlns:p14="http://schemas.microsoft.com/office/powerpoint/2010/main" val="3968515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Autofit/>
          </a:bodyPr>
          <a:lstStyle/>
          <a:p>
            <a:pPr algn="ctr"/>
            <a:r>
              <a:rPr lang="en-US" sz="9600" b="1" dirty="0">
                <a:solidFill>
                  <a:srgbClr val="569CD6"/>
                </a:solidFill>
                <a:effectLst/>
                <a:latin typeface="Inconsolata NF Regular" pitchFamily="49" charset="77"/>
              </a:rPr>
              <a:t>🐛</a:t>
            </a:r>
            <a:endParaRPr lang="en-US" sz="9600" dirty="0"/>
          </a:p>
        </p:txBody>
      </p:sp>
    </p:spTree>
    <p:extLst>
      <p:ext uri="{BB962C8B-B14F-4D97-AF65-F5344CB8AC3E}">
        <p14:creationId xmlns:p14="http://schemas.microsoft.com/office/powerpoint/2010/main" val="40446282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48E47-F437-137B-ED72-8E3D9C37E606}"/>
              </a:ext>
            </a:extLst>
          </p:cNvPr>
          <p:cNvSpPr>
            <a:spLocks noGrp="1"/>
          </p:cNvSpPr>
          <p:nvPr>
            <p:ph type="title"/>
          </p:nvPr>
        </p:nvSpPr>
        <p:spPr>
          <a:xfrm>
            <a:off x="445826" y="378773"/>
            <a:ext cx="11300347" cy="1325563"/>
          </a:xfrm>
        </p:spPr>
        <p:txBody>
          <a:bodyPr/>
          <a:lstStyle/>
          <a:p>
            <a:pPr algn="ctr"/>
            <a:r>
              <a:rPr lang="en-US" b="1" dirty="0" err="1"/>
              <a:t>Settings.py</a:t>
            </a:r>
            <a:r>
              <a:rPr lang="en-US" b="1" dirty="0"/>
              <a:t> with </a:t>
            </a:r>
            <a:r>
              <a:rPr lang="en-US" b="1" dirty="0" err="1"/>
              <a:t>psql</a:t>
            </a:r>
            <a:r>
              <a:rPr lang="en-US" b="1" dirty="0"/>
              <a:t> connection string</a:t>
            </a:r>
          </a:p>
        </p:txBody>
      </p:sp>
      <p:sp>
        <p:nvSpPr>
          <p:cNvPr id="3" name="TextBox 2">
            <a:extLst>
              <a:ext uri="{FF2B5EF4-FFF2-40B4-BE49-F238E27FC236}">
                <a16:creationId xmlns:a16="http://schemas.microsoft.com/office/drawing/2014/main" id="{259DE577-5EB0-D136-AE47-5DD5A98900C5}"/>
              </a:ext>
            </a:extLst>
          </p:cNvPr>
          <p:cNvSpPr txBox="1"/>
          <p:nvPr/>
        </p:nvSpPr>
        <p:spPr>
          <a:xfrm>
            <a:off x="838200" y="2295331"/>
            <a:ext cx="10358535" cy="3416320"/>
          </a:xfrm>
          <a:prstGeom prst="rect">
            <a:avLst/>
          </a:prstGeom>
          <a:noFill/>
        </p:spPr>
        <p:txBody>
          <a:bodyPr wrap="square" rtlCol="0">
            <a:spAutoFit/>
          </a:bodyPr>
          <a:lstStyle/>
          <a:p>
            <a:r>
              <a:rPr lang="en-US" sz="3600" dirty="0"/>
              <a:t>DATABASES = {</a:t>
            </a:r>
          </a:p>
          <a:p>
            <a:r>
              <a:rPr lang="en-US" sz="3600" dirty="0"/>
              <a:t>        "default": {</a:t>
            </a:r>
          </a:p>
          <a:p>
            <a:r>
              <a:rPr lang="en-US" sz="3600" dirty="0"/>
              <a:t>            "ENGINE": "</a:t>
            </a:r>
            <a:r>
              <a:rPr lang="en-US" sz="3600" dirty="0" err="1"/>
              <a:t>django.db.backends.</a:t>
            </a:r>
            <a:r>
              <a:rPr lang="en-US" sz="3600" dirty="0" err="1">
                <a:highlight>
                  <a:srgbClr val="FFFF00"/>
                </a:highlight>
              </a:rPr>
              <a:t>postgresql</a:t>
            </a:r>
            <a:r>
              <a:rPr lang="en-US" sz="3600" dirty="0"/>
              <a:t>",</a:t>
            </a:r>
          </a:p>
          <a:p>
            <a:r>
              <a:rPr lang="en-US" sz="3600" dirty="0"/>
              <a:t>        …</a:t>
            </a:r>
          </a:p>
          <a:p>
            <a:r>
              <a:rPr lang="en-US" sz="3600" dirty="0"/>
              <a:t>        }</a:t>
            </a:r>
          </a:p>
          <a:p>
            <a:r>
              <a:rPr lang="en-US" sz="3600" dirty="0"/>
              <a:t>    }</a:t>
            </a:r>
          </a:p>
        </p:txBody>
      </p:sp>
    </p:spTree>
    <p:extLst>
      <p:ext uri="{BB962C8B-B14F-4D97-AF65-F5344CB8AC3E}">
        <p14:creationId xmlns:p14="http://schemas.microsoft.com/office/powerpoint/2010/main" val="229876084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8ABB0-FF86-A541-2B71-B7D469B677A3}"/>
              </a:ext>
            </a:extLst>
          </p:cNvPr>
          <p:cNvSpPr>
            <a:spLocks noGrp="1"/>
          </p:cNvSpPr>
          <p:nvPr>
            <p:ph type="title"/>
          </p:nvPr>
        </p:nvSpPr>
        <p:spPr/>
        <p:txBody>
          <a:bodyPr/>
          <a:lstStyle/>
          <a:p>
            <a:pPr algn="ctr"/>
            <a:r>
              <a:rPr lang="en-US" b="1" dirty="0"/>
              <a:t>Steps to Reproduce the Bug: Postgres</a:t>
            </a:r>
          </a:p>
        </p:txBody>
      </p:sp>
      <p:sp>
        <p:nvSpPr>
          <p:cNvPr id="3" name="Content Placeholder 2">
            <a:extLst>
              <a:ext uri="{FF2B5EF4-FFF2-40B4-BE49-F238E27FC236}">
                <a16:creationId xmlns:a16="http://schemas.microsoft.com/office/drawing/2014/main" id="{398B9E55-E4AF-CA3B-0222-DCF0213FABAD}"/>
              </a:ext>
            </a:extLst>
          </p:cNvPr>
          <p:cNvSpPr>
            <a:spLocks noGrp="1"/>
          </p:cNvSpPr>
          <p:nvPr>
            <p:ph idx="1"/>
          </p:nvPr>
        </p:nvSpPr>
        <p:spPr>
          <a:xfrm>
            <a:off x="838200" y="1825625"/>
            <a:ext cx="10515600" cy="3015316"/>
          </a:xfrm>
          <a:solidFill>
            <a:srgbClr val="D5D9DB"/>
          </a:solidFill>
        </p:spPr>
        <p:txBody>
          <a:bodyPr/>
          <a:lstStyle/>
          <a:p>
            <a:pPr marL="0" indent="0">
              <a:buNone/>
            </a:pPr>
            <a:r>
              <a:rPr lang="en-US" dirty="0"/>
              <a:t>&gt;&gt;&gt; from </a:t>
            </a:r>
            <a:r>
              <a:rPr lang="en-US" dirty="0" err="1"/>
              <a:t>django.db</a:t>
            </a:r>
            <a:r>
              <a:rPr lang="en-US" dirty="0"/>
              <a:t> import connection</a:t>
            </a:r>
          </a:p>
          <a:p>
            <a:pPr marL="0" indent="0">
              <a:buNone/>
            </a:pPr>
            <a:r>
              <a:rPr lang="en-US" dirty="0"/>
              <a:t>&gt;&gt;&gt; c = </a:t>
            </a:r>
            <a:r>
              <a:rPr lang="en-US" dirty="0" err="1"/>
              <a:t>connection.cursor</a:t>
            </a:r>
            <a:r>
              <a:rPr lang="en-US" dirty="0"/>
              <a:t>()</a:t>
            </a:r>
          </a:p>
          <a:p>
            <a:pPr marL="0" indent="0">
              <a:buNone/>
            </a:pPr>
            <a:r>
              <a:rPr lang="en-US" dirty="0"/>
              <a:t>&gt;&gt;&gt; </a:t>
            </a:r>
            <a:r>
              <a:rPr lang="en-US" dirty="0" err="1"/>
              <a:t>c.execute</a:t>
            </a:r>
            <a:r>
              <a:rPr lang="en-US" dirty="0"/>
              <a:t>("select </a:t>
            </a:r>
            <a:r>
              <a:rPr lang="en-US" dirty="0" err="1"/>
              <a:t>app_label</a:t>
            </a:r>
            <a:r>
              <a:rPr lang="en-US" dirty="0"/>
              <a:t> from </a:t>
            </a:r>
            <a:r>
              <a:rPr lang="en-US" dirty="0" err="1"/>
              <a:t>django_content_type</a:t>
            </a:r>
            <a:r>
              <a:rPr lang="en-US" dirty="0"/>
              <a:t> where id = 1")</a:t>
            </a:r>
          </a:p>
          <a:p>
            <a:pPr marL="0" indent="0">
              <a:buNone/>
            </a:pPr>
            <a:r>
              <a:rPr lang="en-US" dirty="0"/>
              <a:t>&gt;&gt;&gt; </a:t>
            </a:r>
            <a:r>
              <a:rPr lang="en-US" dirty="0" err="1"/>
              <a:t>c.execute</a:t>
            </a:r>
            <a:r>
              <a:rPr lang="en-US" dirty="0"/>
              <a:t>("select </a:t>
            </a:r>
            <a:r>
              <a:rPr lang="en-US" dirty="0" err="1"/>
              <a:t>app_label</a:t>
            </a:r>
            <a:r>
              <a:rPr lang="en-US" dirty="0"/>
              <a:t> from </a:t>
            </a:r>
            <a:r>
              <a:rPr lang="en-US" dirty="0" err="1"/>
              <a:t>django_content_type</a:t>
            </a:r>
            <a:r>
              <a:rPr lang="en-US" dirty="0"/>
              <a:t> where id = %(id)s", {'id':'1'})</a:t>
            </a:r>
          </a:p>
        </p:txBody>
      </p:sp>
    </p:spTree>
    <p:extLst>
      <p:ext uri="{BB962C8B-B14F-4D97-AF65-F5344CB8AC3E}">
        <p14:creationId xmlns:p14="http://schemas.microsoft.com/office/powerpoint/2010/main" val="3615767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F0B099-C052-F56A-737D-75C2058EB3E1}"/>
              </a:ext>
            </a:extLst>
          </p:cNvPr>
          <p:cNvSpPr>
            <a:spLocks noGrp="1"/>
          </p:cNvSpPr>
          <p:nvPr>
            <p:ph idx="1"/>
          </p:nvPr>
        </p:nvSpPr>
        <p:spPr>
          <a:xfrm>
            <a:off x="838200" y="388883"/>
            <a:ext cx="10515600" cy="5788080"/>
          </a:xfrm>
        </p:spPr>
        <p:txBody>
          <a:bodyPr/>
          <a:lstStyle/>
          <a:p>
            <a:endParaRPr lang="en-US" dirty="0"/>
          </a:p>
        </p:txBody>
      </p:sp>
      <p:pic>
        <p:nvPicPr>
          <p:cNvPr id="1026" name="Picture 2" descr="The trail head at Mt. Whitney. It shows the elevation of this point at 13300 Feet (4159 meters) above Sea Level">
            <a:extLst>
              <a:ext uri="{FF2B5EF4-FFF2-40B4-BE49-F238E27FC236}">
                <a16:creationId xmlns:a16="http://schemas.microsoft.com/office/drawing/2014/main" id="{DBEDA4D7-F825-34AD-90FD-0DB58899F8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1718" y="268289"/>
            <a:ext cx="8428563" cy="63214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899392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8ABB0-FF86-A541-2B71-B7D469B677A3}"/>
              </a:ext>
            </a:extLst>
          </p:cNvPr>
          <p:cNvSpPr>
            <a:spLocks noGrp="1"/>
          </p:cNvSpPr>
          <p:nvPr>
            <p:ph type="title"/>
          </p:nvPr>
        </p:nvSpPr>
        <p:spPr/>
        <p:txBody>
          <a:bodyPr/>
          <a:lstStyle/>
          <a:p>
            <a:pPr algn="ctr"/>
            <a:r>
              <a:rPr lang="en-US" b="1" dirty="0"/>
              <a:t>Steps to Reproduce the Bug: Postgres</a:t>
            </a:r>
            <a:endParaRPr lang="en-US" dirty="0"/>
          </a:p>
        </p:txBody>
      </p:sp>
      <p:sp>
        <p:nvSpPr>
          <p:cNvPr id="3" name="Content Placeholder 2">
            <a:extLst>
              <a:ext uri="{FF2B5EF4-FFF2-40B4-BE49-F238E27FC236}">
                <a16:creationId xmlns:a16="http://schemas.microsoft.com/office/drawing/2014/main" id="{398B9E55-E4AF-CA3B-0222-DCF0213FABAD}"/>
              </a:ext>
            </a:extLst>
          </p:cNvPr>
          <p:cNvSpPr>
            <a:spLocks noGrp="1"/>
          </p:cNvSpPr>
          <p:nvPr>
            <p:ph idx="1"/>
          </p:nvPr>
        </p:nvSpPr>
        <p:spPr>
          <a:xfrm>
            <a:off x="838200" y="1825625"/>
            <a:ext cx="10515600" cy="3015316"/>
          </a:xfrm>
          <a:noFill/>
        </p:spPr>
        <p:txBody>
          <a:bodyPr/>
          <a:lstStyle/>
          <a:p>
            <a:r>
              <a:rPr lang="en-US" dirty="0"/>
              <a:t>Runs without error</a:t>
            </a:r>
          </a:p>
        </p:txBody>
      </p:sp>
    </p:spTree>
    <p:extLst>
      <p:ext uri="{BB962C8B-B14F-4D97-AF65-F5344CB8AC3E}">
        <p14:creationId xmlns:p14="http://schemas.microsoft.com/office/powerpoint/2010/main" val="3658565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48E47-F437-137B-ED72-8E3D9C37E606}"/>
              </a:ext>
            </a:extLst>
          </p:cNvPr>
          <p:cNvSpPr>
            <a:spLocks noGrp="1"/>
          </p:cNvSpPr>
          <p:nvPr>
            <p:ph type="title"/>
          </p:nvPr>
        </p:nvSpPr>
        <p:spPr>
          <a:xfrm>
            <a:off x="111456" y="483567"/>
            <a:ext cx="11969087" cy="1325563"/>
          </a:xfrm>
        </p:spPr>
        <p:txBody>
          <a:bodyPr/>
          <a:lstStyle/>
          <a:p>
            <a:pPr algn="ctr"/>
            <a:r>
              <a:rPr lang="en-US" b="1" dirty="0" err="1"/>
              <a:t>Settings.py</a:t>
            </a:r>
            <a:r>
              <a:rPr lang="en-US" b="1" dirty="0"/>
              <a:t> with sqlite3 connection string</a:t>
            </a:r>
            <a:endParaRPr lang="en-US" dirty="0"/>
          </a:p>
        </p:txBody>
      </p:sp>
      <p:sp>
        <p:nvSpPr>
          <p:cNvPr id="3" name="TextBox 2">
            <a:extLst>
              <a:ext uri="{FF2B5EF4-FFF2-40B4-BE49-F238E27FC236}">
                <a16:creationId xmlns:a16="http://schemas.microsoft.com/office/drawing/2014/main" id="{779EE615-9F1B-B415-E36C-681339574AFE}"/>
              </a:ext>
            </a:extLst>
          </p:cNvPr>
          <p:cNvSpPr txBox="1"/>
          <p:nvPr/>
        </p:nvSpPr>
        <p:spPr>
          <a:xfrm>
            <a:off x="838200" y="2295331"/>
            <a:ext cx="10358535" cy="3416320"/>
          </a:xfrm>
          <a:prstGeom prst="rect">
            <a:avLst/>
          </a:prstGeom>
          <a:noFill/>
        </p:spPr>
        <p:txBody>
          <a:bodyPr wrap="square" rtlCol="0">
            <a:spAutoFit/>
          </a:bodyPr>
          <a:lstStyle/>
          <a:p>
            <a:r>
              <a:rPr lang="en-US" sz="3600" dirty="0"/>
              <a:t>DATABASES = {</a:t>
            </a:r>
          </a:p>
          <a:p>
            <a:r>
              <a:rPr lang="en-US" sz="3600" dirty="0"/>
              <a:t>        "default": {</a:t>
            </a:r>
          </a:p>
          <a:p>
            <a:r>
              <a:rPr lang="en-US" sz="3600" dirty="0"/>
              <a:t>            "ENGINE": "django.db.backends.</a:t>
            </a:r>
            <a:r>
              <a:rPr lang="en-US" sz="3600" dirty="0">
                <a:highlight>
                  <a:srgbClr val="FFFF00"/>
                </a:highlight>
              </a:rPr>
              <a:t>sqlite3</a:t>
            </a:r>
            <a:r>
              <a:rPr lang="en-US" sz="3600" dirty="0"/>
              <a:t>",</a:t>
            </a:r>
          </a:p>
          <a:p>
            <a:r>
              <a:rPr lang="en-US" sz="3600" dirty="0"/>
              <a:t>        …</a:t>
            </a:r>
          </a:p>
          <a:p>
            <a:r>
              <a:rPr lang="en-US" sz="3600" dirty="0"/>
              <a:t>        }</a:t>
            </a:r>
          </a:p>
          <a:p>
            <a:r>
              <a:rPr lang="en-US" sz="3600" dirty="0"/>
              <a:t>    }</a:t>
            </a:r>
          </a:p>
        </p:txBody>
      </p:sp>
    </p:spTree>
    <p:extLst>
      <p:ext uri="{BB962C8B-B14F-4D97-AF65-F5344CB8AC3E}">
        <p14:creationId xmlns:p14="http://schemas.microsoft.com/office/powerpoint/2010/main" val="417565924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8ABB0-FF86-A541-2B71-B7D469B677A3}"/>
              </a:ext>
            </a:extLst>
          </p:cNvPr>
          <p:cNvSpPr>
            <a:spLocks noGrp="1"/>
          </p:cNvSpPr>
          <p:nvPr>
            <p:ph type="title"/>
          </p:nvPr>
        </p:nvSpPr>
        <p:spPr/>
        <p:txBody>
          <a:bodyPr/>
          <a:lstStyle/>
          <a:p>
            <a:pPr algn="ctr"/>
            <a:r>
              <a:rPr lang="en-US" b="1" dirty="0"/>
              <a:t>Steps to Reproduce the Bug: SQLite</a:t>
            </a:r>
            <a:endParaRPr lang="en-US" dirty="0"/>
          </a:p>
        </p:txBody>
      </p:sp>
      <p:sp>
        <p:nvSpPr>
          <p:cNvPr id="3" name="Content Placeholder 2">
            <a:extLst>
              <a:ext uri="{FF2B5EF4-FFF2-40B4-BE49-F238E27FC236}">
                <a16:creationId xmlns:a16="http://schemas.microsoft.com/office/drawing/2014/main" id="{398B9E55-E4AF-CA3B-0222-DCF0213FABAD}"/>
              </a:ext>
            </a:extLst>
          </p:cNvPr>
          <p:cNvSpPr>
            <a:spLocks noGrp="1"/>
          </p:cNvSpPr>
          <p:nvPr>
            <p:ph idx="1"/>
          </p:nvPr>
        </p:nvSpPr>
        <p:spPr>
          <a:xfrm>
            <a:off x="838200" y="1825625"/>
            <a:ext cx="10515600" cy="3015316"/>
          </a:xfrm>
          <a:solidFill>
            <a:srgbClr val="D5D9DB"/>
          </a:solidFill>
        </p:spPr>
        <p:txBody>
          <a:bodyPr/>
          <a:lstStyle/>
          <a:p>
            <a:pPr marL="0" indent="0">
              <a:buNone/>
            </a:pPr>
            <a:r>
              <a:rPr lang="en-US" dirty="0"/>
              <a:t>&gt;&gt;&gt; from </a:t>
            </a:r>
            <a:r>
              <a:rPr lang="en-US" dirty="0" err="1"/>
              <a:t>django.db</a:t>
            </a:r>
            <a:r>
              <a:rPr lang="en-US" dirty="0"/>
              <a:t> import connection</a:t>
            </a:r>
          </a:p>
          <a:p>
            <a:pPr marL="0" indent="0">
              <a:buNone/>
            </a:pPr>
            <a:r>
              <a:rPr lang="en-US" dirty="0"/>
              <a:t>&gt;&gt;&gt; c = </a:t>
            </a:r>
            <a:r>
              <a:rPr lang="en-US" dirty="0" err="1"/>
              <a:t>connection.cursor</a:t>
            </a:r>
            <a:r>
              <a:rPr lang="en-US" dirty="0"/>
              <a:t>()</a:t>
            </a:r>
          </a:p>
          <a:p>
            <a:pPr marL="0" indent="0">
              <a:buNone/>
            </a:pPr>
            <a:r>
              <a:rPr lang="en-US" dirty="0"/>
              <a:t>&gt;&gt;&gt; </a:t>
            </a:r>
            <a:r>
              <a:rPr lang="en-US" dirty="0" err="1"/>
              <a:t>c.execute</a:t>
            </a:r>
            <a:r>
              <a:rPr lang="en-US" dirty="0"/>
              <a:t>("select </a:t>
            </a:r>
            <a:r>
              <a:rPr lang="en-US" dirty="0" err="1"/>
              <a:t>app_label</a:t>
            </a:r>
            <a:r>
              <a:rPr lang="en-US" dirty="0"/>
              <a:t> from </a:t>
            </a:r>
            <a:r>
              <a:rPr lang="en-US" dirty="0" err="1"/>
              <a:t>django_content_type</a:t>
            </a:r>
            <a:r>
              <a:rPr lang="en-US" dirty="0"/>
              <a:t> where id = 1")</a:t>
            </a:r>
          </a:p>
          <a:p>
            <a:pPr marL="0" indent="0">
              <a:buNone/>
            </a:pPr>
            <a:r>
              <a:rPr lang="en-US" dirty="0"/>
              <a:t>&gt;&gt;&gt; </a:t>
            </a:r>
            <a:r>
              <a:rPr lang="en-US" dirty="0" err="1"/>
              <a:t>c.execute</a:t>
            </a:r>
            <a:r>
              <a:rPr lang="en-US" dirty="0"/>
              <a:t>("select </a:t>
            </a:r>
            <a:r>
              <a:rPr lang="en-US" dirty="0" err="1"/>
              <a:t>app_label</a:t>
            </a:r>
            <a:r>
              <a:rPr lang="en-US" dirty="0"/>
              <a:t> from </a:t>
            </a:r>
            <a:r>
              <a:rPr lang="en-US" dirty="0" err="1"/>
              <a:t>django_content_type</a:t>
            </a:r>
            <a:r>
              <a:rPr lang="en-US" dirty="0"/>
              <a:t> where id = %(id)s", {'id':'1'})</a:t>
            </a:r>
          </a:p>
        </p:txBody>
      </p:sp>
    </p:spTree>
    <p:extLst>
      <p:ext uri="{BB962C8B-B14F-4D97-AF65-F5344CB8AC3E}">
        <p14:creationId xmlns:p14="http://schemas.microsoft.com/office/powerpoint/2010/main" val="671370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96435-CACE-0C19-CBBF-42AF190564CF}"/>
              </a:ext>
            </a:extLst>
          </p:cNvPr>
          <p:cNvSpPr>
            <a:spLocks noGrp="1"/>
          </p:cNvSpPr>
          <p:nvPr>
            <p:ph type="title"/>
          </p:nvPr>
        </p:nvSpPr>
        <p:spPr/>
        <p:txBody>
          <a:bodyPr/>
          <a:lstStyle/>
          <a:p>
            <a:endParaRPr lang="en-US"/>
          </a:p>
        </p:txBody>
      </p:sp>
      <p:sp>
        <p:nvSpPr>
          <p:cNvPr id="3" name="TextBox 2" descr="Screenshot of the stack trace generated after executing a taw query using SQLite">
            <a:extLst>
              <a:ext uri="{FF2B5EF4-FFF2-40B4-BE49-F238E27FC236}">
                <a16:creationId xmlns:a16="http://schemas.microsoft.com/office/drawing/2014/main" id="{11AB2A70-EC9D-310C-0007-01A7A15CB937}"/>
              </a:ext>
            </a:extLst>
          </p:cNvPr>
          <p:cNvSpPr txBox="1"/>
          <p:nvPr/>
        </p:nvSpPr>
        <p:spPr>
          <a:xfrm>
            <a:off x="838200" y="3160059"/>
            <a:ext cx="184731" cy="369332"/>
          </a:xfrm>
          <a:prstGeom prst="rect">
            <a:avLst/>
          </a:prstGeom>
          <a:noFill/>
        </p:spPr>
        <p:txBody>
          <a:bodyPr wrap="none" rtlCol="0">
            <a:spAutoFit/>
          </a:bodyPr>
          <a:lstStyle/>
          <a:p>
            <a:endParaRPr lang="en-US" dirty="0"/>
          </a:p>
        </p:txBody>
      </p:sp>
      <p:pic>
        <p:nvPicPr>
          <p:cNvPr id="7" name="Picture 6">
            <a:extLst>
              <a:ext uri="{FF2B5EF4-FFF2-40B4-BE49-F238E27FC236}">
                <a16:creationId xmlns:a16="http://schemas.microsoft.com/office/drawing/2014/main" id="{AC2183DD-3EAD-EAD3-E740-AAFE1028465D}"/>
              </a:ext>
            </a:extLst>
          </p:cNvPr>
          <p:cNvPicPr>
            <a:picLocks noChangeAspect="1"/>
          </p:cNvPicPr>
          <p:nvPr/>
        </p:nvPicPr>
        <p:blipFill>
          <a:blip r:embed="rId3"/>
          <a:stretch>
            <a:fillRect/>
          </a:stretch>
        </p:blipFill>
        <p:spPr>
          <a:xfrm>
            <a:off x="811245" y="282953"/>
            <a:ext cx="10569509" cy="6492875"/>
          </a:xfrm>
          <a:prstGeom prst="rect">
            <a:avLst/>
          </a:prstGeom>
        </p:spPr>
      </p:pic>
    </p:spTree>
    <p:extLst>
      <p:ext uri="{BB962C8B-B14F-4D97-AF65-F5344CB8AC3E}">
        <p14:creationId xmlns:p14="http://schemas.microsoft.com/office/powerpoint/2010/main" val="5833294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8ABB0-FF86-A541-2B71-B7D469B677A3}"/>
              </a:ext>
            </a:extLst>
          </p:cNvPr>
          <p:cNvSpPr>
            <a:spLocks noGrp="1"/>
          </p:cNvSpPr>
          <p:nvPr>
            <p:ph type="title"/>
          </p:nvPr>
        </p:nvSpPr>
        <p:spPr/>
        <p:txBody>
          <a:bodyPr/>
          <a:lstStyle/>
          <a:p>
            <a:pPr algn="ctr"/>
            <a:r>
              <a:rPr lang="en-US" b="1" dirty="0"/>
              <a:t>Workaround</a:t>
            </a:r>
          </a:p>
        </p:txBody>
      </p:sp>
      <p:sp>
        <p:nvSpPr>
          <p:cNvPr id="3" name="Content Placeholder 2">
            <a:extLst>
              <a:ext uri="{FF2B5EF4-FFF2-40B4-BE49-F238E27FC236}">
                <a16:creationId xmlns:a16="http://schemas.microsoft.com/office/drawing/2014/main" id="{398B9E55-E4AF-CA3B-0222-DCF0213FABAD}"/>
              </a:ext>
            </a:extLst>
          </p:cNvPr>
          <p:cNvSpPr>
            <a:spLocks noGrp="1"/>
          </p:cNvSpPr>
          <p:nvPr>
            <p:ph idx="1"/>
          </p:nvPr>
        </p:nvSpPr>
        <p:spPr>
          <a:xfrm>
            <a:off x="838200" y="1825625"/>
            <a:ext cx="10515600" cy="1190625"/>
          </a:xfrm>
          <a:noFill/>
        </p:spPr>
        <p:txBody>
          <a:bodyPr>
            <a:normAutofit/>
          </a:bodyPr>
          <a:lstStyle/>
          <a:p>
            <a:r>
              <a:rPr lang="en-US" dirty="0"/>
              <a:t>SQLite supports named parameters</a:t>
            </a:r>
          </a:p>
          <a:p>
            <a:r>
              <a:rPr lang="en-US" dirty="0"/>
              <a:t>Different Syntax  </a:t>
            </a:r>
          </a:p>
          <a:p>
            <a:endParaRPr lang="en-US" dirty="0"/>
          </a:p>
        </p:txBody>
      </p:sp>
      <p:sp>
        <p:nvSpPr>
          <p:cNvPr id="4" name="Content Placeholder 2">
            <a:extLst>
              <a:ext uri="{FF2B5EF4-FFF2-40B4-BE49-F238E27FC236}">
                <a16:creationId xmlns:a16="http://schemas.microsoft.com/office/drawing/2014/main" id="{5825535C-0FA5-7207-6362-DDE5FA88A74D}"/>
              </a:ext>
            </a:extLst>
          </p:cNvPr>
          <p:cNvSpPr txBox="1">
            <a:spLocks/>
          </p:cNvSpPr>
          <p:nvPr/>
        </p:nvSpPr>
        <p:spPr>
          <a:xfrm>
            <a:off x="447869" y="3033342"/>
            <a:ext cx="11513975" cy="1325562"/>
          </a:xfrm>
          <a:prstGeom prst="rect">
            <a:avLst/>
          </a:prstGeom>
          <a:noFill/>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Inconsolata NF" pitchFamily="49" charset="77"/>
              </a:rPr>
              <a:t>&gt;&gt;&gt; </a:t>
            </a:r>
            <a:r>
              <a:rPr lang="en-US" dirty="0" err="1">
                <a:latin typeface="Inconsolata NF" pitchFamily="49" charset="77"/>
              </a:rPr>
              <a:t>c</a:t>
            </a:r>
            <a:r>
              <a:rPr lang="en-US" b="1" dirty="0" err="1">
                <a:latin typeface="Inconsolata NF" pitchFamily="49" charset="77"/>
              </a:rPr>
              <a:t>.</a:t>
            </a:r>
            <a:r>
              <a:rPr lang="en-US" dirty="0" err="1">
                <a:latin typeface="Inconsolata NF" pitchFamily="49" charset="77"/>
              </a:rPr>
              <a:t>execute</a:t>
            </a:r>
            <a:r>
              <a:rPr lang="en-US" dirty="0">
                <a:latin typeface="Inconsolata NF" pitchFamily="49" charset="77"/>
              </a:rPr>
              <a:t>("select name from </a:t>
            </a:r>
            <a:r>
              <a:rPr lang="en-US" dirty="0" err="1">
                <a:latin typeface="Inconsolata NF" pitchFamily="49" charset="77"/>
              </a:rPr>
              <a:t>inventory_host</a:t>
            </a:r>
            <a:r>
              <a:rPr lang="en-US" dirty="0">
                <a:latin typeface="Inconsolata NF" pitchFamily="49" charset="77"/>
              </a:rPr>
              <a:t> where id=:id", {'id': '1’})</a:t>
            </a:r>
          </a:p>
          <a:p>
            <a:pPr marL="0" indent="0">
              <a:buNone/>
            </a:pPr>
            <a:r>
              <a:rPr lang="en-US" dirty="0">
                <a:latin typeface="Inconsolata NF" pitchFamily="49" charset="77"/>
              </a:rPr>
              <a:t>&gt;&gt;&gt; </a:t>
            </a:r>
            <a:r>
              <a:rPr lang="en-US" dirty="0" err="1">
                <a:latin typeface="Inconsolata NF" pitchFamily="49" charset="77"/>
              </a:rPr>
              <a:t>Host</a:t>
            </a:r>
            <a:r>
              <a:rPr lang="en-US" b="1" dirty="0" err="1">
                <a:latin typeface="Inconsolata NF" pitchFamily="49" charset="77"/>
              </a:rPr>
              <a:t>.</a:t>
            </a:r>
            <a:r>
              <a:rPr lang="en-US" dirty="0" err="1">
                <a:latin typeface="Inconsolata NF" pitchFamily="49" charset="77"/>
              </a:rPr>
              <a:t>objects</a:t>
            </a:r>
            <a:r>
              <a:rPr lang="en-US" b="1" dirty="0" err="1">
                <a:latin typeface="Inconsolata NF" pitchFamily="49" charset="77"/>
              </a:rPr>
              <a:t>.</a:t>
            </a:r>
            <a:r>
              <a:rPr lang="en-US" dirty="0" err="1">
                <a:latin typeface="Inconsolata NF" pitchFamily="49" charset="77"/>
              </a:rPr>
              <a:t>raw</a:t>
            </a:r>
            <a:r>
              <a:rPr lang="en-US" dirty="0">
                <a:latin typeface="Inconsolata NF" pitchFamily="49" charset="77"/>
              </a:rPr>
              <a:t>("select * from </a:t>
            </a:r>
            <a:r>
              <a:rPr lang="en-US" dirty="0" err="1">
                <a:latin typeface="Inconsolata NF" pitchFamily="49" charset="77"/>
              </a:rPr>
              <a:t>inventory_host</a:t>
            </a:r>
            <a:r>
              <a:rPr lang="en-US" dirty="0">
                <a:latin typeface="Inconsolata NF" pitchFamily="49" charset="77"/>
              </a:rPr>
              <a:t> where id=:id", {'id': '1'})</a:t>
            </a:r>
          </a:p>
        </p:txBody>
      </p:sp>
      <p:sp>
        <p:nvSpPr>
          <p:cNvPr id="5" name="Content Placeholder 2">
            <a:extLst>
              <a:ext uri="{FF2B5EF4-FFF2-40B4-BE49-F238E27FC236}">
                <a16:creationId xmlns:a16="http://schemas.microsoft.com/office/drawing/2014/main" id="{9BC4D089-BEB6-A330-A9A4-3B543ED6335F}"/>
              </a:ext>
            </a:extLst>
          </p:cNvPr>
          <p:cNvSpPr txBox="1">
            <a:spLocks/>
          </p:cNvSpPr>
          <p:nvPr/>
        </p:nvSpPr>
        <p:spPr>
          <a:xfrm>
            <a:off x="947056" y="4358904"/>
            <a:ext cx="10515600" cy="618995"/>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Consistent</a:t>
            </a:r>
          </a:p>
          <a:p>
            <a:endParaRPr lang="en-US" dirty="0"/>
          </a:p>
        </p:txBody>
      </p:sp>
    </p:spTree>
    <p:extLst>
      <p:ext uri="{BB962C8B-B14F-4D97-AF65-F5344CB8AC3E}">
        <p14:creationId xmlns:p14="http://schemas.microsoft.com/office/powerpoint/2010/main" val="40928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8ABB0-FF86-A541-2B71-B7D469B677A3}"/>
              </a:ext>
            </a:extLst>
          </p:cNvPr>
          <p:cNvSpPr>
            <a:spLocks noGrp="1"/>
          </p:cNvSpPr>
          <p:nvPr>
            <p:ph type="title"/>
          </p:nvPr>
        </p:nvSpPr>
        <p:spPr/>
        <p:txBody>
          <a:bodyPr/>
          <a:lstStyle/>
          <a:p>
            <a:pPr algn="ctr"/>
            <a:r>
              <a:rPr lang="en-US" b="1" dirty="0"/>
              <a:t>Workaround</a:t>
            </a:r>
            <a:endParaRPr lang="en-US" dirty="0"/>
          </a:p>
        </p:txBody>
      </p:sp>
      <p:sp>
        <p:nvSpPr>
          <p:cNvPr id="3" name="Content Placeholder 2">
            <a:extLst>
              <a:ext uri="{FF2B5EF4-FFF2-40B4-BE49-F238E27FC236}">
                <a16:creationId xmlns:a16="http://schemas.microsoft.com/office/drawing/2014/main" id="{398B9E55-E4AF-CA3B-0222-DCF0213FABAD}"/>
              </a:ext>
            </a:extLst>
          </p:cNvPr>
          <p:cNvSpPr>
            <a:spLocks noGrp="1"/>
          </p:cNvSpPr>
          <p:nvPr>
            <p:ph idx="1"/>
          </p:nvPr>
        </p:nvSpPr>
        <p:spPr>
          <a:xfrm>
            <a:off x="838200" y="1825625"/>
            <a:ext cx="10515600" cy="3015316"/>
          </a:xfrm>
          <a:solidFill>
            <a:srgbClr val="D5D9DB"/>
          </a:solidFill>
        </p:spPr>
        <p:txBody>
          <a:bodyPr>
            <a:normAutofit/>
          </a:bodyPr>
          <a:lstStyle/>
          <a:p>
            <a:pPr marL="0" indent="0">
              <a:buNone/>
            </a:pPr>
            <a:r>
              <a:rPr lang="en-US" dirty="0"/>
              <a:t>&gt;&gt;&gt; from </a:t>
            </a:r>
            <a:r>
              <a:rPr lang="en-US" dirty="0" err="1"/>
              <a:t>django.db</a:t>
            </a:r>
            <a:r>
              <a:rPr lang="en-US" dirty="0"/>
              <a:t> import connection</a:t>
            </a:r>
          </a:p>
          <a:p>
            <a:pPr marL="0" indent="0">
              <a:buNone/>
            </a:pPr>
            <a:r>
              <a:rPr lang="en-US" dirty="0"/>
              <a:t>&gt;&gt;&gt; c = </a:t>
            </a:r>
            <a:r>
              <a:rPr lang="en-US" dirty="0" err="1"/>
              <a:t>connection.cursor</a:t>
            </a:r>
            <a:r>
              <a:rPr lang="en-US" dirty="0"/>
              <a:t>()</a:t>
            </a:r>
          </a:p>
          <a:p>
            <a:pPr marL="0" indent="0">
              <a:buNone/>
            </a:pPr>
            <a:r>
              <a:rPr lang="en-US" dirty="0"/>
              <a:t>&gt;&gt;&gt; </a:t>
            </a:r>
            <a:r>
              <a:rPr lang="en-US" dirty="0" err="1"/>
              <a:t>c.execute</a:t>
            </a:r>
            <a:r>
              <a:rPr lang="en-US" dirty="0"/>
              <a:t>("select </a:t>
            </a:r>
            <a:r>
              <a:rPr lang="en-US" dirty="0" err="1"/>
              <a:t>app_label</a:t>
            </a:r>
            <a:r>
              <a:rPr lang="en-US" dirty="0"/>
              <a:t> from </a:t>
            </a:r>
            <a:r>
              <a:rPr lang="en-US" dirty="0" err="1"/>
              <a:t>django_content_type</a:t>
            </a:r>
            <a:r>
              <a:rPr lang="en-US" dirty="0"/>
              <a:t> where id = 1")</a:t>
            </a:r>
          </a:p>
          <a:p>
            <a:pPr marL="0" indent="0">
              <a:buNone/>
            </a:pPr>
            <a:r>
              <a:rPr lang="en-US" dirty="0"/>
              <a:t>&gt;&gt;&gt; </a:t>
            </a:r>
            <a:r>
              <a:rPr lang="en-US" dirty="0" err="1"/>
              <a:t>c.execute</a:t>
            </a:r>
            <a:r>
              <a:rPr lang="en-US" dirty="0"/>
              <a:t>(</a:t>
            </a:r>
            <a:r>
              <a:rPr lang="en-US" dirty="0">
                <a:latin typeface="Inconsolata NF" pitchFamily="49" charset="77"/>
              </a:rPr>
              <a:t>"select * from </a:t>
            </a:r>
            <a:r>
              <a:rPr lang="en-US" dirty="0" err="1">
                <a:latin typeface="Inconsolata NF" pitchFamily="49" charset="77"/>
              </a:rPr>
              <a:t>django_content_type</a:t>
            </a:r>
            <a:r>
              <a:rPr lang="en-US" dirty="0">
                <a:latin typeface="Inconsolata NF" pitchFamily="49" charset="77"/>
              </a:rPr>
              <a:t> where id = </a:t>
            </a:r>
            <a:r>
              <a:rPr lang="en-US" dirty="0">
                <a:highlight>
                  <a:srgbClr val="FFFF00"/>
                </a:highlight>
                <a:latin typeface="Inconsolata NF" pitchFamily="49" charset="77"/>
              </a:rPr>
              <a:t>:id", {'id': '1'}</a:t>
            </a:r>
            <a:r>
              <a:rPr lang="en-US" dirty="0"/>
              <a:t>)</a:t>
            </a:r>
          </a:p>
        </p:txBody>
      </p:sp>
    </p:spTree>
    <p:extLst>
      <p:ext uri="{BB962C8B-B14F-4D97-AF65-F5344CB8AC3E}">
        <p14:creationId xmlns:p14="http://schemas.microsoft.com/office/powerpoint/2010/main" val="817372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9C48CB-64D8-47D9-69F0-EB3ABC7D4964}"/>
              </a:ext>
            </a:extLst>
          </p:cNvPr>
          <p:cNvSpPr>
            <a:spLocks noGrp="1"/>
          </p:cNvSpPr>
          <p:nvPr>
            <p:ph idx="1"/>
          </p:nvPr>
        </p:nvSpPr>
        <p:spPr>
          <a:xfrm>
            <a:off x="838200" y="722966"/>
            <a:ext cx="10515600" cy="4351338"/>
          </a:xfrm>
        </p:spPr>
        <p:txBody>
          <a:bodyPr/>
          <a:lstStyle/>
          <a:p>
            <a:pPr marL="0" indent="0" algn="ctr">
              <a:lnSpc>
                <a:spcPct val="150000"/>
              </a:lnSpc>
              <a:buNone/>
            </a:pPr>
            <a:r>
              <a:rPr lang="en-US" dirty="0"/>
              <a:t>✅ Replicate the Bug 🐛</a:t>
            </a:r>
          </a:p>
          <a:p>
            <a:pPr marL="0" indent="0" algn="ctr">
              <a:lnSpc>
                <a:spcPct val="150000"/>
              </a:lnSpc>
              <a:buNone/>
            </a:pPr>
            <a:r>
              <a:rPr lang="en-US" sz="2000" dirty="0"/>
              <a:t>Write down what you learn</a:t>
            </a:r>
          </a:p>
          <a:p>
            <a:pPr marL="0" indent="0" algn="ctr">
              <a:lnSpc>
                <a:spcPct val="150000"/>
              </a:lnSpc>
              <a:buNone/>
            </a:pPr>
            <a:r>
              <a:rPr lang="en-US" b="1" dirty="0"/>
              <a:t>Read some docs</a:t>
            </a:r>
            <a:r>
              <a:rPr lang="en-US" dirty="0"/>
              <a:t> </a:t>
            </a:r>
            <a:r>
              <a:rPr lang="en-US" b="1" dirty="0">
                <a:solidFill>
                  <a:srgbClr val="569CD6"/>
                </a:solidFill>
              </a:rPr>
              <a:t>📖</a:t>
            </a:r>
          </a:p>
          <a:p>
            <a:pPr marL="0" indent="0" algn="ctr">
              <a:lnSpc>
                <a:spcPct val="150000"/>
              </a:lnSpc>
              <a:buNone/>
            </a:pPr>
            <a:r>
              <a:rPr lang="en-US" dirty="0">
                <a:solidFill>
                  <a:schemeClr val="tx1">
                    <a:alpha val="10000"/>
                  </a:schemeClr>
                </a:solidFill>
              </a:rPr>
              <a:t>Write some code</a:t>
            </a:r>
          </a:p>
          <a:p>
            <a:pPr marL="0" indent="0" algn="ctr">
              <a:lnSpc>
                <a:spcPct val="150000"/>
              </a:lnSpc>
              <a:buNone/>
            </a:pPr>
            <a:r>
              <a:rPr lang="en-US" dirty="0">
                <a:solidFill>
                  <a:schemeClr val="tx1">
                    <a:alpha val="10000"/>
                  </a:schemeClr>
                </a:solidFill>
              </a:rPr>
              <a:t>Test the Code</a:t>
            </a:r>
          </a:p>
        </p:txBody>
      </p:sp>
    </p:spTree>
    <p:extLst>
      <p:ext uri="{BB962C8B-B14F-4D97-AF65-F5344CB8AC3E}">
        <p14:creationId xmlns:p14="http://schemas.microsoft.com/office/powerpoint/2010/main" val="735413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Autofit/>
          </a:bodyPr>
          <a:lstStyle/>
          <a:p>
            <a:pPr algn="ctr"/>
            <a:r>
              <a:rPr lang="en-US" sz="9600" b="1" dirty="0">
                <a:solidFill>
                  <a:srgbClr val="569CD6"/>
                </a:solidFill>
                <a:effectLst/>
              </a:rPr>
              <a:t>📖</a:t>
            </a:r>
            <a:endParaRPr lang="en-US" sz="9600" dirty="0">
              <a:solidFill>
                <a:srgbClr val="569CD6"/>
              </a:solidFill>
            </a:endParaRPr>
          </a:p>
        </p:txBody>
      </p:sp>
    </p:spTree>
    <p:extLst>
      <p:ext uri="{BB962C8B-B14F-4D97-AF65-F5344CB8AC3E}">
        <p14:creationId xmlns:p14="http://schemas.microsoft.com/office/powerpoint/2010/main" val="50173075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F91F8-6703-436B-80B0-D387250B22EC}"/>
              </a:ext>
            </a:extLst>
          </p:cNvPr>
          <p:cNvSpPr>
            <a:spLocks noGrp="1"/>
          </p:cNvSpPr>
          <p:nvPr>
            <p:ph type="title"/>
          </p:nvPr>
        </p:nvSpPr>
        <p:spPr/>
        <p:txBody>
          <a:bodyPr/>
          <a:lstStyle/>
          <a:p>
            <a:pPr algn="ctr"/>
            <a:r>
              <a:rPr lang="en-US" b="1" dirty="0"/>
              <a:t>Results of Research</a:t>
            </a:r>
          </a:p>
        </p:txBody>
      </p:sp>
      <p:sp>
        <p:nvSpPr>
          <p:cNvPr id="3" name="Content Placeholder 2">
            <a:extLst>
              <a:ext uri="{FF2B5EF4-FFF2-40B4-BE49-F238E27FC236}">
                <a16:creationId xmlns:a16="http://schemas.microsoft.com/office/drawing/2014/main" id="{7FFC7D60-57DE-3790-522D-D8B0164E0286}"/>
              </a:ext>
            </a:extLst>
          </p:cNvPr>
          <p:cNvSpPr>
            <a:spLocks noGrp="1"/>
          </p:cNvSpPr>
          <p:nvPr>
            <p:ph idx="1"/>
          </p:nvPr>
        </p:nvSpPr>
        <p:spPr>
          <a:xfrm>
            <a:off x="637953" y="1825625"/>
            <a:ext cx="10983433" cy="4351338"/>
          </a:xfrm>
        </p:spPr>
        <p:txBody>
          <a:bodyPr/>
          <a:lstStyle/>
          <a:p>
            <a:r>
              <a:rPr lang="en-US" dirty="0"/>
              <a:t>Stack Trace Error Message</a:t>
            </a:r>
          </a:p>
          <a:p>
            <a:pPr marL="457200" lvl="1" indent="0">
              <a:buNone/>
            </a:pPr>
            <a:r>
              <a:rPr lang="en-US" sz="1400" dirty="0">
                <a:latin typeface="Inconsolata NF" pitchFamily="49" charset="77"/>
              </a:rPr>
              <a:t>File "/Users/Ryan/</a:t>
            </a:r>
            <a:r>
              <a:rPr lang="en-US" sz="1400" dirty="0" err="1">
                <a:latin typeface="Inconsolata NF" pitchFamily="49" charset="77"/>
              </a:rPr>
              <a:t>PycharmProjects</a:t>
            </a:r>
            <a:r>
              <a:rPr lang="en-US" sz="1400" dirty="0">
                <a:latin typeface="Inconsolata NF" pitchFamily="49" charset="77"/>
              </a:rPr>
              <a:t>/</a:t>
            </a:r>
            <a:r>
              <a:rPr lang="en-US" sz="1400" dirty="0" err="1">
                <a:latin typeface="Inconsolata NF" pitchFamily="49" charset="77"/>
              </a:rPr>
              <a:t>tatisjr</a:t>
            </a:r>
            <a:r>
              <a:rPr lang="en-US" sz="1400" dirty="0">
                <a:latin typeface="Inconsolata NF" pitchFamily="49" charset="77"/>
              </a:rPr>
              <a:t>/</a:t>
            </a:r>
            <a:r>
              <a:rPr lang="en-US" sz="1400" dirty="0" err="1">
                <a:latin typeface="Inconsolata NF" pitchFamily="49" charset="77"/>
              </a:rPr>
              <a:t>venv</a:t>
            </a:r>
            <a:r>
              <a:rPr lang="en-US" sz="1400" dirty="0">
                <a:latin typeface="Inconsolata NF" pitchFamily="49" charset="77"/>
              </a:rPr>
              <a:t>/lib/python3.9/site-packages/</a:t>
            </a:r>
            <a:r>
              <a:rPr lang="en-US" sz="5400" dirty="0" err="1">
                <a:latin typeface="Inconsolata NF" pitchFamily="49" charset="77"/>
              </a:rPr>
              <a:t>django</a:t>
            </a:r>
            <a:r>
              <a:rPr lang="en-US" sz="5400" dirty="0">
                <a:latin typeface="Inconsolata NF" pitchFamily="49" charset="77"/>
              </a:rPr>
              <a:t>/</a:t>
            </a:r>
            <a:r>
              <a:rPr lang="en-US" sz="5400" dirty="0" err="1">
                <a:latin typeface="Inconsolata NF" pitchFamily="49" charset="77"/>
              </a:rPr>
              <a:t>db</a:t>
            </a:r>
            <a:r>
              <a:rPr lang="en-US" sz="5400" dirty="0">
                <a:latin typeface="Inconsolata NF" pitchFamily="49" charset="77"/>
              </a:rPr>
              <a:t>/backends/sqlite3/</a:t>
            </a:r>
            <a:r>
              <a:rPr lang="en-US" sz="5400" dirty="0" err="1">
                <a:latin typeface="Inconsolata NF" pitchFamily="49" charset="77"/>
              </a:rPr>
              <a:t>base.py</a:t>
            </a:r>
            <a:r>
              <a:rPr lang="en-US" sz="5400" dirty="0">
                <a:latin typeface="Inconsolata NF" pitchFamily="49" charset="77"/>
              </a:rPr>
              <a:t>", line 357</a:t>
            </a:r>
            <a:r>
              <a:rPr lang="en-US" sz="1400" dirty="0">
                <a:latin typeface="Inconsolata NF" pitchFamily="49" charset="77"/>
              </a:rPr>
              <a:t>, in execute</a:t>
            </a:r>
          </a:p>
          <a:p>
            <a:pPr marL="457200" lvl="1" indent="0">
              <a:buNone/>
            </a:pPr>
            <a:r>
              <a:rPr lang="en-US" sz="1400" dirty="0">
                <a:latin typeface="Inconsolata NF" pitchFamily="49" charset="77"/>
              </a:rPr>
              <a:t>        return </a:t>
            </a:r>
            <a:r>
              <a:rPr lang="en-US" sz="1400" dirty="0" err="1">
                <a:latin typeface="Inconsolata NF" pitchFamily="49" charset="77"/>
              </a:rPr>
              <a:t>Database.Cursor.execute</a:t>
            </a:r>
            <a:r>
              <a:rPr lang="en-US" sz="1400" dirty="0">
                <a:latin typeface="Inconsolata NF" pitchFamily="49" charset="77"/>
              </a:rPr>
              <a:t>(self, query, params)</a:t>
            </a:r>
          </a:p>
        </p:txBody>
      </p:sp>
    </p:spTree>
    <p:extLst>
      <p:ext uri="{BB962C8B-B14F-4D97-AF65-F5344CB8AC3E}">
        <p14:creationId xmlns:p14="http://schemas.microsoft.com/office/powerpoint/2010/main" val="2298129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F91F8-6703-436B-80B0-D387250B22EC}"/>
              </a:ext>
            </a:extLst>
          </p:cNvPr>
          <p:cNvSpPr>
            <a:spLocks noGrp="1"/>
          </p:cNvSpPr>
          <p:nvPr>
            <p:ph type="title"/>
          </p:nvPr>
        </p:nvSpPr>
        <p:spPr/>
        <p:txBody>
          <a:bodyPr/>
          <a:lstStyle/>
          <a:p>
            <a:pPr algn="ctr"/>
            <a:r>
              <a:rPr lang="en-US" b="1" dirty="0"/>
              <a:t>Results of Research</a:t>
            </a:r>
            <a:endParaRPr lang="en-US" dirty="0"/>
          </a:p>
        </p:txBody>
      </p:sp>
      <p:sp>
        <p:nvSpPr>
          <p:cNvPr id="3" name="Content Placeholder 2">
            <a:extLst>
              <a:ext uri="{FF2B5EF4-FFF2-40B4-BE49-F238E27FC236}">
                <a16:creationId xmlns:a16="http://schemas.microsoft.com/office/drawing/2014/main" id="{7FFC7D60-57DE-3790-522D-D8B0164E0286}"/>
              </a:ext>
            </a:extLst>
          </p:cNvPr>
          <p:cNvSpPr>
            <a:spLocks noGrp="1"/>
          </p:cNvSpPr>
          <p:nvPr>
            <p:ph idx="1"/>
          </p:nvPr>
        </p:nvSpPr>
        <p:spPr/>
        <p:txBody>
          <a:bodyPr/>
          <a:lstStyle/>
          <a:p>
            <a:pPr>
              <a:lnSpc>
                <a:spcPct val="150000"/>
              </a:lnSpc>
            </a:pPr>
            <a:r>
              <a:rPr lang="en-US" dirty="0" err="1">
                <a:latin typeface="Inconsolata NF" pitchFamily="49" charset="77"/>
              </a:rPr>
              <a:t>SQLiteCursorWrapper</a:t>
            </a:r>
            <a:r>
              <a:rPr lang="en-US" dirty="0"/>
              <a:t>:</a:t>
            </a:r>
          </a:p>
          <a:p>
            <a:pPr lvl="1">
              <a:lnSpc>
                <a:spcPct val="150000"/>
              </a:lnSpc>
            </a:pPr>
            <a:r>
              <a:rPr lang="en-US" dirty="0"/>
              <a:t>execute</a:t>
            </a:r>
          </a:p>
          <a:p>
            <a:pPr lvl="1">
              <a:lnSpc>
                <a:spcPct val="150000"/>
              </a:lnSpc>
            </a:pPr>
            <a:r>
              <a:rPr lang="en-US" dirty="0" err="1"/>
              <a:t>executemany</a:t>
            </a:r>
            <a:endParaRPr lang="en-US" dirty="0"/>
          </a:p>
          <a:p>
            <a:pPr lvl="1">
              <a:lnSpc>
                <a:spcPct val="150000"/>
              </a:lnSpc>
            </a:pPr>
            <a:r>
              <a:rPr lang="en-US" dirty="0" err="1"/>
              <a:t>convert_query</a:t>
            </a:r>
            <a:endParaRPr lang="en-US" dirty="0"/>
          </a:p>
          <a:p>
            <a:pPr>
              <a:lnSpc>
                <a:spcPct val="150000"/>
              </a:lnSpc>
            </a:pPr>
            <a:endParaRPr lang="en-US" dirty="0"/>
          </a:p>
        </p:txBody>
      </p:sp>
    </p:spTree>
    <p:extLst>
      <p:ext uri="{BB962C8B-B14F-4D97-AF65-F5344CB8AC3E}">
        <p14:creationId xmlns:p14="http://schemas.microsoft.com/office/powerpoint/2010/main" val="3273491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1"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8C07CF2-C2E4-150A-D6ED-B6036DFFE166}"/>
              </a:ext>
            </a:extLst>
          </p:cNvPr>
          <p:cNvSpPr txBox="1"/>
          <p:nvPr/>
        </p:nvSpPr>
        <p:spPr>
          <a:xfrm>
            <a:off x="6971075" y="1825625"/>
            <a:ext cx="877163" cy="923330"/>
          </a:xfrm>
          <a:prstGeom prst="rect">
            <a:avLst/>
          </a:prstGeom>
          <a:noFill/>
        </p:spPr>
        <p:txBody>
          <a:bodyPr wrap="none" rtlCol="0">
            <a:spAutoFit/>
          </a:bodyPr>
          <a:lstStyle/>
          <a:p>
            <a:r>
              <a:rPr lang="en-US" sz="5400" dirty="0"/>
              <a:t>💼</a:t>
            </a:r>
          </a:p>
        </p:txBody>
      </p:sp>
      <p:sp>
        <p:nvSpPr>
          <p:cNvPr id="2" name="Title 1">
            <a:extLst>
              <a:ext uri="{FF2B5EF4-FFF2-40B4-BE49-F238E27FC236}">
                <a16:creationId xmlns:a16="http://schemas.microsoft.com/office/drawing/2014/main" id="{B99813E3-5DA9-E45A-69A3-54C4B27A0271}"/>
              </a:ext>
            </a:extLst>
          </p:cNvPr>
          <p:cNvSpPr>
            <a:spLocks noGrp="1"/>
          </p:cNvSpPr>
          <p:nvPr>
            <p:ph type="title"/>
          </p:nvPr>
        </p:nvSpPr>
        <p:spPr/>
        <p:txBody>
          <a:bodyPr/>
          <a:lstStyle/>
          <a:p>
            <a:pPr algn="ctr"/>
            <a:r>
              <a:rPr lang="en-US" b="1" dirty="0"/>
              <a:t>Trying to get to </a:t>
            </a:r>
            <a:r>
              <a:rPr lang="en-US" b="1" dirty="0" err="1"/>
              <a:t>DjangoCon</a:t>
            </a:r>
            <a:r>
              <a:rPr lang="en-US" b="1" dirty="0"/>
              <a:t> US</a:t>
            </a:r>
            <a:endParaRPr lang="en-US" dirty="0"/>
          </a:p>
        </p:txBody>
      </p:sp>
      <p:sp>
        <p:nvSpPr>
          <p:cNvPr id="3" name="Content Placeholder 2">
            <a:extLst>
              <a:ext uri="{FF2B5EF4-FFF2-40B4-BE49-F238E27FC236}">
                <a16:creationId xmlns:a16="http://schemas.microsoft.com/office/drawing/2014/main" id="{745A489D-D073-1B8B-D87E-C33D460E66F9}"/>
              </a:ext>
            </a:extLst>
          </p:cNvPr>
          <p:cNvSpPr>
            <a:spLocks noGrp="1"/>
          </p:cNvSpPr>
          <p:nvPr>
            <p:ph idx="1"/>
          </p:nvPr>
        </p:nvSpPr>
        <p:spPr/>
        <p:txBody>
          <a:bodyPr>
            <a:normAutofit/>
          </a:bodyPr>
          <a:lstStyle/>
          <a:p>
            <a:pPr algn="ctr"/>
            <a:r>
              <a:rPr lang="en-US" sz="5400" dirty="0"/>
              <a:t>2018</a:t>
            </a:r>
          </a:p>
          <a:p>
            <a:pPr algn="ctr"/>
            <a:r>
              <a:rPr lang="en-US" sz="5400" dirty="0"/>
              <a:t>2019 </a:t>
            </a:r>
          </a:p>
          <a:p>
            <a:pPr algn="ctr"/>
            <a:r>
              <a:rPr lang="en-US" sz="5400" dirty="0"/>
              <a:t>2020</a:t>
            </a:r>
          </a:p>
          <a:p>
            <a:pPr algn="ctr"/>
            <a:r>
              <a:rPr lang="en-US" sz="5400" dirty="0"/>
              <a:t>2021</a:t>
            </a:r>
          </a:p>
          <a:p>
            <a:pPr algn="ctr"/>
            <a:r>
              <a:rPr lang="en-US" sz="5400" dirty="0"/>
              <a:t>2022</a:t>
            </a:r>
          </a:p>
        </p:txBody>
      </p:sp>
      <p:sp>
        <p:nvSpPr>
          <p:cNvPr id="7" name="TextBox 6">
            <a:extLst>
              <a:ext uri="{FF2B5EF4-FFF2-40B4-BE49-F238E27FC236}">
                <a16:creationId xmlns:a16="http://schemas.microsoft.com/office/drawing/2014/main" id="{364B19BA-97E1-39F2-96E4-E629445ED12F}"/>
              </a:ext>
            </a:extLst>
          </p:cNvPr>
          <p:cNvSpPr txBox="1"/>
          <p:nvPr/>
        </p:nvSpPr>
        <p:spPr>
          <a:xfrm>
            <a:off x="7083496" y="2688260"/>
            <a:ext cx="877163" cy="923330"/>
          </a:xfrm>
          <a:prstGeom prst="rect">
            <a:avLst/>
          </a:prstGeom>
          <a:noFill/>
        </p:spPr>
        <p:txBody>
          <a:bodyPr wrap="none" rtlCol="0">
            <a:spAutoFit/>
          </a:bodyPr>
          <a:lstStyle/>
          <a:p>
            <a:r>
              <a:rPr lang="en-US" sz="5400" dirty="0"/>
              <a:t>💼</a:t>
            </a:r>
          </a:p>
        </p:txBody>
      </p:sp>
      <p:sp>
        <p:nvSpPr>
          <p:cNvPr id="10" name="TextBox 9">
            <a:extLst>
              <a:ext uri="{FF2B5EF4-FFF2-40B4-BE49-F238E27FC236}">
                <a16:creationId xmlns:a16="http://schemas.microsoft.com/office/drawing/2014/main" id="{E9FD3977-A31B-54C5-9271-9B92E000493A}"/>
              </a:ext>
            </a:extLst>
          </p:cNvPr>
          <p:cNvSpPr txBox="1"/>
          <p:nvPr/>
        </p:nvSpPr>
        <p:spPr>
          <a:xfrm>
            <a:off x="7083495" y="3605792"/>
            <a:ext cx="877163" cy="923330"/>
          </a:xfrm>
          <a:prstGeom prst="rect">
            <a:avLst/>
          </a:prstGeom>
          <a:noFill/>
        </p:spPr>
        <p:txBody>
          <a:bodyPr wrap="none" rtlCol="0">
            <a:spAutoFit/>
          </a:bodyPr>
          <a:lstStyle/>
          <a:p>
            <a:r>
              <a:rPr lang="en-US" sz="5400" dirty="0"/>
              <a:t>🦠</a:t>
            </a:r>
          </a:p>
        </p:txBody>
      </p:sp>
      <p:sp>
        <p:nvSpPr>
          <p:cNvPr id="11" name="TextBox 10">
            <a:extLst>
              <a:ext uri="{FF2B5EF4-FFF2-40B4-BE49-F238E27FC236}">
                <a16:creationId xmlns:a16="http://schemas.microsoft.com/office/drawing/2014/main" id="{CD78DFA8-17C4-5258-AAB4-2C89564F9949}"/>
              </a:ext>
            </a:extLst>
          </p:cNvPr>
          <p:cNvSpPr txBox="1"/>
          <p:nvPr/>
        </p:nvSpPr>
        <p:spPr>
          <a:xfrm>
            <a:off x="7025786" y="4330303"/>
            <a:ext cx="992579" cy="923330"/>
          </a:xfrm>
          <a:prstGeom prst="rect">
            <a:avLst/>
          </a:prstGeom>
          <a:noFill/>
        </p:spPr>
        <p:txBody>
          <a:bodyPr wrap="none" rtlCol="0">
            <a:spAutoFit/>
          </a:bodyPr>
          <a:lstStyle/>
          <a:p>
            <a:r>
              <a:rPr lang="en-US" sz="5400" dirty="0"/>
              <a:t>🧑🏻‍💻</a:t>
            </a:r>
            <a:r>
              <a:rPr lang="en-US" sz="4000" dirty="0"/>
              <a:t> </a:t>
            </a:r>
            <a:endParaRPr lang="en-US" sz="2800" dirty="0"/>
          </a:p>
        </p:txBody>
      </p:sp>
      <p:sp>
        <p:nvSpPr>
          <p:cNvPr id="12" name="TextBox 11">
            <a:extLst>
              <a:ext uri="{FF2B5EF4-FFF2-40B4-BE49-F238E27FC236}">
                <a16:creationId xmlns:a16="http://schemas.microsoft.com/office/drawing/2014/main" id="{3F57B989-B2E0-923C-F1B7-2121026EFF9B}"/>
              </a:ext>
            </a:extLst>
          </p:cNvPr>
          <p:cNvSpPr txBox="1"/>
          <p:nvPr/>
        </p:nvSpPr>
        <p:spPr>
          <a:xfrm>
            <a:off x="7103985" y="5338334"/>
            <a:ext cx="877163" cy="923330"/>
          </a:xfrm>
          <a:prstGeom prst="rect">
            <a:avLst/>
          </a:prstGeom>
          <a:noFill/>
        </p:spPr>
        <p:txBody>
          <a:bodyPr wrap="none" rtlCol="0">
            <a:spAutoFit/>
          </a:bodyPr>
          <a:lstStyle/>
          <a:p>
            <a:r>
              <a:rPr lang="en-US" sz="5400" dirty="0"/>
              <a:t>🧍🏻</a:t>
            </a:r>
          </a:p>
        </p:txBody>
      </p:sp>
      <p:sp>
        <p:nvSpPr>
          <p:cNvPr id="13" name="TextBox 12">
            <a:extLst>
              <a:ext uri="{FF2B5EF4-FFF2-40B4-BE49-F238E27FC236}">
                <a16:creationId xmlns:a16="http://schemas.microsoft.com/office/drawing/2014/main" id="{C01FB303-3110-0659-6132-2C2AE2C61D9B}"/>
              </a:ext>
            </a:extLst>
          </p:cNvPr>
          <p:cNvSpPr txBox="1"/>
          <p:nvPr/>
        </p:nvSpPr>
        <p:spPr>
          <a:xfrm>
            <a:off x="8185604" y="5257652"/>
            <a:ext cx="877163" cy="923330"/>
          </a:xfrm>
          <a:prstGeom prst="rect">
            <a:avLst/>
          </a:prstGeom>
          <a:noFill/>
        </p:spPr>
        <p:txBody>
          <a:bodyPr wrap="none" rtlCol="0">
            <a:spAutoFit/>
          </a:bodyPr>
          <a:lstStyle/>
          <a:p>
            <a:r>
              <a:rPr lang="en-US" sz="5400" dirty="0"/>
              <a:t>🎉</a:t>
            </a:r>
          </a:p>
        </p:txBody>
      </p:sp>
      <p:sp>
        <p:nvSpPr>
          <p:cNvPr id="9" name="Straight Connector 8" descr="A line through text">
            <a:extLst>
              <a:ext uri="{FF2B5EF4-FFF2-40B4-BE49-F238E27FC236}">
                <a16:creationId xmlns:a16="http://schemas.microsoft.com/office/drawing/2014/main" id="{68FC590C-CB87-421D-B51C-BED875A88ABC}"/>
              </a:ext>
            </a:extLst>
          </p:cNvPr>
          <p:cNvSpPr/>
          <p:nvPr/>
        </p:nvSpPr>
        <p:spPr>
          <a:xfrm>
            <a:off x="5661574" y="2164562"/>
            <a:ext cx="2299085" cy="413"/>
          </a:xfrm>
          <a:prstGeom prst="line">
            <a:avLst/>
          </a:prstGeom>
          <a:solidFill>
            <a:srgbClr val="000000">
              <a:alpha val="5000"/>
            </a:srgbClr>
          </a:solidFill>
          <a:ln w="18000">
            <a:solidFill>
              <a:srgbClr val="000000"/>
            </a:solidFill>
          </a:ln>
        </p:spPr>
        <p:style>
          <a:lnRef idx="1">
            <a:schemeClr val="accent1"/>
          </a:lnRef>
          <a:fillRef idx="0">
            <a:schemeClr val="accent1"/>
          </a:fillRef>
          <a:effectRef idx="0">
            <a:schemeClr val="accent1"/>
          </a:effectRef>
          <a:fontRef idx="minor">
            <a:schemeClr val="tx1"/>
          </a:fontRef>
        </p:style>
        <p:txBody>
          <a:bodyPr wrap="none" rtlCol="0" anchor="ctr" anchorCtr="1"/>
          <a:lstStyle/>
          <a:p>
            <a:endParaRPr lang="en-US">
              <a:solidFill>
                <a:srgbClr val="000000"/>
              </a:solidFill>
            </a:endParaRPr>
          </a:p>
        </p:txBody>
      </p:sp>
      <p:sp>
        <p:nvSpPr>
          <p:cNvPr id="8" name="Conector recto 7">
            <a:extLst>
              <a:ext uri="{FF2B5EF4-FFF2-40B4-BE49-F238E27FC236}">
                <a16:creationId xmlns:a16="http://schemas.microsoft.com/office/drawing/2014/main" id="{50D68AE2-583B-4E2E-BB05-6EAA9A9C0B4F}"/>
              </a:ext>
            </a:extLst>
          </p:cNvPr>
          <p:cNvSpPr/>
          <p:nvPr/>
        </p:nvSpPr>
        <p:spPr>
          <a:xfrm>
            <a:off x="5610566" y="3040585"/>
            <a:ext cx="2244361" cy="7522"/>
          </a:xfrm>
          <a:prstGeom prst="line">
            <a:avLst/>
          </a:prstGeom>
          <a:solidFill>
            <a:srgbClr val="000000">
              <a:alpha val="5000"/>
            </a:srgbClr>
          </a:solidFill>
          <a:ln w="18000">
            <a:solidFill>
              <a:srgbClr val="000000"/>
            </a:solidFill>
          </a:ln>
        </p:spPr>
        <p:style>
          <a:lnRef idx="1">
            <a:schemeClr val="accent1"/>
          </a:lnRef>
          <a:fillRef idx="0">
            <a:schemeClr val="accent1"/>
          </a:fillRef>
          <a:effectRef idx="0">
            <a:schemeClr val="accent1"/>
          </a:effectRef>
          <a:fontRef idx="minor">
            <a:schemeClr val="tx1"/>
          </a:fontRef>
        </p:style>
        <p:txBody>
          <a:bodyPr wrap="none" rtlCol="0" anchor="ctr" anchorCtr="1"/>
          <a:lstStyle/>
          <a:p>
            <a:endParaRPr lang="en-US">
              <a:solidFill>
                <a:srgbClr val="000000"/>
              </a:solidFill>
            </a:endParaRPr>
          </a:p>
        </p:txBody>
      </p:sp>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240CA665-2270-4858-B5C5-5A3DFE5F769A}"/>
                  </a:ext>
                </a:extLst>
              </p14:cNvPr>
              <p14:cNvContentPartPr/>
              <p14:nvPr/>
            </p14:nvContentPartPr>
            <p14:xfrm>
              <a:off x="5610565" y="3996559"/>
              <a:ext cx="2244361" cy="360"/>
            </p14:xfrm>
          </p:contentPart>
        </mc:Choice>
        <mc:Fallback xmlns="">
          <p:pic>
            <p:nvPicPr>
              <p:cNvPr id="4" name="Ink 3">
                <a:extLst>
                  <a:ext uri="{FF2B5EF4-FFF2-40B4-BE49-F238E27FC236}">
                    <a16:creationId xmlns:a16="http://schemas.microsoft.com/office/drawing/2014/main" id="{240CA665-2270-4858-B5C5-5A3DFE5F769A}"/>
                  </a:ext>
                </a:extLst>
              </p:cNvPr>
              <p:cNvPicPr/>
              <p:nvPr/>
            </p:nvPicPr>
            <p:blipFill>
              <a:blip r:embed="rId4"/>
              <a:stretch>
                <a:fillRect/>
              </a:stretch>
            </p:blipFill>
            <p:spPr>
              <a:xfrm>
                <a:off x="5601563" y="3987559"/>
                <a:ext cx="2262005" cy="18000"/>
              </a:xfrm>
              <a:prstGeom prst="rect">
                <a:avLst/>
              </a:prstGeom>
            </p:spPr>
          </p:pic>
        </mc:Fallback>
      </mc:AlternateContent>
    </p:spTree>
    <p:extLst>
      <p:ext uri="{BB962C8B-B14F-4D97-AF65-F5344CB8AC3E}">
        <p14:creationId xmlns:p14="http://schemas.microsoft.com/office/powerpoint/2010/main" val="734743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type="wd">
                                    <p:tmAbs val="500"/>
                                  </p:iterate>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type="wd">
                                    <p:tmAbs val="500"/>
                                  </p:iterate>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iterate type="wd">
                                    <p:tmAbs val="0"/>
                                  </p:iterate>
                                  <p:childTnLst>
                                    <p:set>
                                      <p:cBhvr>
                                        <p:cTn id="3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iterate type="wd">
                                    <p:tmAbs val="0"/>
                                  </p:iterate>
                                  <p:childTnLst>
                                    <p:set>
                                      <p:cBhvr>
                                        <p:cTn id="4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iterate type="wd">
                                    <p:tmAbs val="0"/>
                                  </p:iterate>
                                  <p:childTnLst>
                                    <p:set>
                                      <p:cBhvr>
                                        <p:cTn id="5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uiExpand="1" build="p"/>
      <p:bldP spid="7" grpId="0"/>
      <p:bldP spid="10" grpId="0"/>
      <p:bldP spid="11" grpId="0"/>
      <p:bldP spid="12" grpId="0"/>
      <p:bldP spid="13" grpId="0"/>
      <p:bldP spid="9" grpId="0" animBg="1"/>
      <p:bldP spid="8"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8AC5E-6059-A179-DD1B-365791E5E0A1}"/>
              </a:ext>
            </a:extLst>
          </p:cNvPr>
          <p:cNvSpPr>
            <a:spLocks noGrp="1"/>
          </p:cNvSpPr>
          <p:nvPr>
            <p:ph type="title"/>
          </p:nvPr>
        </p:nvSpPr>
        <p:spPr/>
        <p:txBody>
          <a:bodyPr/>
          <a:lstStyle/>
          <a:p>
            <a:pPr algn="ctr"/>
            <a:r>
              <a:rPr lang="en-US" b="1" dirty="0"/>
              <a:t>Results of Research</a:t>
            </a:r>
            <a:endParaRPr lang="en-US" dirty="0">
              <a:latin typeface="Inconsolata NF" pitchFamily="49" charset="77"/>
            </a:endParaRPr>
          </a:p>
        </p:txBody>
      </p:sp>
      <p:sp>
        <p:nvSpPr>
          <p:cNvPr id="3" name="Content Placeholder 2">
            <a:extLst>
              <a:ext uri="{FF2B5EF4-FFF2-40B4-BE49-F238E27FC236}">
                <a16:creationId xmlns:a16="http://schemas.microsoft.com/office/drawing/2014/main" id="{1CFA4BAA-46D0-CAFE-2F1A-212365EEE9A0}"/>
              </a:ext>
            </a:extLst>
          </p:cNvPr>
          <p:cNvSpPr>
            <a:spLocks noGrp="1"/>
          </p:cNvSpPr>
          <p:nvPr>
            <p:ph idx="1"/>
          </p:nvPr>
        </p:nvSpPr>
        <p:spPr/>
        <p:txBody>
          <a:bodyPr>
            <a:normAutofit lnSpcReduction="10000"/>
          </a:bodyPr>
          <a:lstStyle/>
          <a:p>
            <a:pPr marL="0" indent="0">
              <a:buNone/>
            </a:pPr>
            <a:r>
              <a:rPr lang="en-US" dirty="0">
                <a:latin typeface="Inconsolata NF" pitchFamily="49" charset="77"/>
              </a:rPr>
              <a:t>def execute(…):</a:t>
            </a:r>
          </a:p>
          <a:p>
            <a:pPr marL="0" indent="0">
              <a:buNone/>
            </a:pPr>
            <a:r>
              <a:rPr lang="en-US" dirty="0">
                <a:latin typeface="Inconsolata NF" pitchFamily="49" charset="77"/>
              </a:rPr>
              <a:t>    …</a:t>
            </a:r>
          </a:p>
          <a:p>
            <a:pPr marL="0" indent="0">
              <a:buNone/>
            </a:pPr>
            <a:r>
              <a:rPr lang="en-US" dirty="0">
                <a:latin typeface="Inconsolata NF" pitchFamily="49" charset="77"/>
              </a:rPr>
              <a:t>    </a:t>
            </a:r>
            <a:r>
              <a:rPr lang="en-US" dirty="0">
                <a:highlight>
                  <a:srgbClr val="FFFF00"/>
                </a:highlight>
                <a:latin typeface="Inconsolata NF" pitchFamily="49" charset="77"/>
              </a:rPr>
              <a:t>query = </a:t>
            </a:r>
            <a:r>
              <a:rPr lang="en-US" dirty="0" err="1">
                <a:highlight>
                  <a:srgbClr val="FFFF00"/>
                </a:highlight>
                <a:latin typeface="Inconsolata NF" pitchFamily="49" charset="77"/>
              </a:rPr>
              <a:t>self.convert_query</a:t>
            </a:r>
            <a:r>
              <a:rPr lang="en-US" dirty="0">
                <a:highlight>
                  <a:srgbClr val="FFFF00"/>
                </a:highlight>
                <a:latin typeface="Inconsolata NF" pitchFamily="49" charset="77"/>
              </a:rPr>
              <a:t>(query, names=</a:t>
            </a:r>
            <a:r>
              <a:rPr lang="en-US" dirty="0" err="1">
                <a:highlight>
                  <a:srgbClr val="FFFF00"/>
                </a:highlight>
                <a:latin typeface="Inconsolata NF" pitchFamily="49" charset="77"/>
              </a:rPr>
              <a:t>param_names</a:t>
            </a:r>
            <a:r>
              <a:rPr lang="en-US" dirty="0">
                <a:highlight>
                  <a:srgbClr val="FFFF00"/>
                </a:highlight>
                <a:latin typeface="Inconsolata NF" pitchFamily="49" charset="77"/>
              </a:rPr>
              <a:t>)</a:t>
            </a:r>
          </a:p>
          <a:p>
            <a:pPr marL="0" indent="0">
              <a:buNone/>
            </a:pPr>
            <a:r>
              <a:rPr lang="en-US" dirty="0">
                <a:latin typeface="Inconsolata NF" pitchFamily="49" charset="77"/>
              </a:rPr>
              <a:t>    …</a:t>
            </a:r>
          </a:p>
          <a:p>
            <a:pPr marL="0" indent="0">
              <a:buNone/>
            </a:pPr>
            <a:endParaRPr lang="en-US" dirty="0"/>
          </a:p>
          <a:p>
            <a:pPr marL="0" indent="0">
              <a:buNone/>
            </a:pPr>
            <a:r>
              <a:rPr lang="en-US" dirty="0">
                <a:latin typeface="Inconsolata NF" pitchFamily="49" charset="77"/>
              </a:rPr>
              <a:t>def </a:t>
            </a:r>
            <a:r>
              <a:rPr lang="en-US" dirty="0" err="1">
                <a:latin typeface="Inconsolata NF" pitchFamily="49" charset="77"/>
              </a:rPr>
              <a:t>executemany</a:t>
            </a:r>
            <a:r>
              <a:rPr lang="en-US" dirty="0">
                <a:latin typeface="Inconsolata NF" pitchFamily="49" charset="77"/>
              </a:rPr>
              <a:t>(…):</a:t>
            </a:r>
          </a:p>
          <a:p>
            <a:pPr marL="0" indent="0">
              <a:buNone/>
            </a:pPr>
            <a:r>
              <a:rPr lang="en-US" dirty="0">
                <a:latin typeface="Inconsolata NF" pitchFamily="49" charset="77"/>
              </a:rPr>
              <a:t>    …</a:t>
            </a:r>
          </a:p>
          <a:p>
            <a:pPr marL="0" indent="0">
              <a:buNone/>
            </a:pPr>
            <a:r>
              <a:rPr lang="en-US" dirty="0">
                <a:latin typeface="Inconsolata NF" pitchFamily="49" charset="77"/>
              </a:rPr>
              <a:t>    </a:t>
            </a:r>
            <a:r>
              <a:rPr lang="en-US" dirty="0">
                <a:highlight>
                  <a:srgbClr val="FFFF00"/>
                </a:highlight>
                <a:latin typeface="Inconsolata NF" pitchFamily="49" charset="77"/>
              </a:rPr>
              <a:t>query = </a:t>
            </a:r>
            <a:r>
              <a:rPr lang="en-US" dirty="0" err="1">
                <a:highlight>
                  <a:srgbClr val="FFFF00"/>
                </a:highlight>
                <a:latin typeface="Inconsolata NF" pitchFamily="49" charset="77"/>
              </a:rPr>
              <a:t>self.convert_query</a:t>
            </a:r>
            <a:r>
              <a:rPr lang="en-US" dirty="0">
                <a:highlight>
                  <a:srgbClr val="FFFF00"/>
                </a:highlight>
                <a:latin typeface="Inconsolata NF" pitchFamily="49" charset="77"/>
              </a:rPr>
              <a:t>(query, names=</a:t>
            </a:r>
            <a:r>
              <a:rPr lang="en-US" dirty="0" err="1">
                <a:highlight>
                  <a:srgbClr val="FFFF00"/>
                </a:highlight>
                <a:latin typeface="Inconsolata NF" pitchFamily="49" charset="77"/>
              </a:rPr>
              <a:t>param_names</a:t>
            </a:r>
            <a:r>
              <a:rPr lang="en-US" dirty="0">
                <a:highlight>
                  <a:srgbClr val="FFFF00"/>
                </a:highlight>
                <a:latin typeface="Inconsolata NF" pitchFamily="49" charset="77"/>
              </a:rPr>
              <a:t>)</a:t>
            </a:r>
          </a:p>
          <a:p>
            <a:pPr marL="0" indent="0">
              <a:buNone/>
            </a:pPr>
            <a:r>
              <a:rPr lang="en-US" dirty="0">
                <a:latin typeface="Inconsolata NF" pitchFamily="49" charset="77"/>
              </a:rPr>
              <a:t>    …</a:t>
            </a:r>
          </a:p>
          <a:p>
            <a:pPr marL="0" indent="0">
              <a:buNone/>
            </a:pPr>
            <a:endParaRPr lang="en-US" dirty="0"/>
          </a:p>
        </p:txBody>
      </p:sp>
    </p:spTree>
    <p:extLst>
      <p:ext uri="{BB962C8B-B14F-4D97-AF65-F5344CB8AC3E}">
        <p14:creationId xmlns:p14="http://schemas.microsoft.com/office/powerpoint/2010/main" val="246674655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F91F8-6703-436B-80B0-D387250B22EC}"/>
              </a:ext>
            </a:extLst>
          </p:cNvPr>
          <p:cNvSpPr>
            <a:spLocks noGrp="1"/>
          </p:cNvSpPr>
          <p:nvPr>
            <p:ph type="title"/>
          </p:nvPr>
        </p:nvSpPr>
        <p:spPr/>
        <p:txBody>
          <a:bodyPr/>
          <a:lstStyle/>
          <a:p>
            <a:pPr algn="ctr"/>
            <a:r>
              <a:rPr lang="en-US" b="1" dirty="0"/>
              <a:t>Results of Research</a:t>
            </a:r>
            <a:endParaRPr lang="en-US" dirty="0"/>
          </a:p>
        </p:txBody>
      </p:sp>
      <p:sp>
        <p:nvSpPr>
          <p:cNvPr id="3" name="Content Placeholder 2">
            <a:extLst>
              <a:ext uri="{FF2B5EF4-FFF2-40B4-BE49-F238E27FC236}">
                <a16:creationId xmlns:a16="http://schemas.microsoft.com/office/drawing/2014/main" id="{7FFC7D60-57DE-3790-522D-D8B0164E0286}"/>
              </a:ext>
            </a:extLst>
          </p:cNvPr>
          <p:cNvSpPr>
            <a:spLocks noGrp="1"/>
          </p:cNvSpPr>
          <p:nvPr>
            <p:ph idx="1"/>
          </p:nvPr>
        </p:nvSpPr>
        <p:spPr/>
        <p:txBody>
          <a:bodyPr/>
          <a:lstStyle/>
          <a:p>
            <a:pPr>
              <a:lnSpc>
                <a:spcPct val="150000"/>
              </a:lnSpc>
            </a:pPr>
            <a:r>
              <a:rPr lang="en-US" dirty="0"/>
              <a:t>BUT</a:t>
            </a:r>
          </a:p>
          <a:p>
            <a:pPr>
              <a:lnSpc>
                <a:spcPct val="150000"/>
              </a:lnSpc>
            </a:pPr>
            <a:r>
              <a:rPr lang="en-US" b="1" dirty="0">
                <a:latin typeface="Inconsolata NF" pitchFamily="49" charset="77"/>
              </a:rPr>
              <a:t>execute</a:t>
            </a:r>
            <a:r>
              <a:rPr lang="en-US" dirty="0"/>
              <a:t> </a:t>
            </a:r>
          </a:p>
          <a:p>
            <a:pPr>
              <a:lnSpc>
                <a:spcPct val="150000"/>
              </a:lnSpc>
            </a:pPr>
            <a:r>
              <a:rPr lang="en-US" b="1" dirty="0" err="1">
                <a:latin typeface="Inconsolata NF" pitchFamily="49" charset="77"/>
              </a:rPr>
              <a:t>executemany</a:t>
            </a:r>
            <a:r>
              <a:rPr lang="en-US" dirty="0"/>
              <a:t> </a:t>
            </a:r>
          </a:p>
          <a:p>
            <a:pPr>
              <a:lnSpc>
                <a:spcPct val="150000"/>
              </a:lnSpc>
            </a:pPr>
            <a:r>
              <a:rPr lang="en-US" b="1" dirty="0">
                <a:latin typeface="Inconsolata NF" pitchFamily="49" charset="77"/>
              </a:rPr>
              <a:t>CALL</a:t>
            </a:r>
          </a:p>
          <a:p>
            <a:pPr>
              <a:lnSpc>
                <a:spcPct val="150000"/>
              </a:lnSpc>
            </a:pPr>
            <a:r>
              <a:rPr lang="en-US" b="1" dirty="0" err="1">
                <a:latin typeface="Inconsolata NF" pitchFamily="49" charset="77"/>
              </a:rPr>
              <a:t>convert_query</a:t>
            </a:r>
            <a:endParaRPr lang="en-US" dirty="0"/>
          </a:p>
        </p:txBody>
      </p:sp>
    </p:spTree>
    <p:extLst>
      <p:ext uri="{BB962C8B-B14F-4D97-AF65-F5344CB8AC3E}">
        <p14:creationId xmlns:p14="http://schemas.microsoft.com/office/powerpoint/2010/main" val="2746120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F91F8-6703-436B-80B0-D387250B22EC}"/>
              </a:ext>
            </a:extLst>
          </p:cNvPr>
          <p:cNvSpPr>
            <a:spLocks noGrp="1"/>
          </p:cNvSpPr>
          <p:nvPr>
            <p:ph type="title"/>
          </p:nvPr>
        </p:nvSpPr>
        <p:spPr/>
        <p:txBody>
          <a:bodyPr/>
          <a:lstStyle/>
          <a:p>
            <a:pPr algn="ctr"/>
            <a:r>
              <a:rPr lang="en-US" b="1" dirty="0"/>
              <a:t>Results of Research</a:t>
            </a:r>
            <a:endParaRPr lang="en-US" dirty="0"/>
          </a:p>
        </p:txBody>
      </p:sp>
      <p:sp>
        <p:nvSpPr>
          <p:cNvPr id="3" name="Content Placeholder 2">
            <a:extLst>
              <a:ext uri="{FF2B5EF4-FFF2-40B4-BE49-F238E27FC236}">
                <a16:creationId xmlns:a16="http://schemas.microsoft.com/office/drawing/2014/main" id="{7FFC7D60-57DE-3790-522D-D8B0164E0286}"/>
              </a:ext>
            </a:extLst>
          </p:cNvPr>
          <p:cNvSpPr>
            <a:spLocks noGrp="1"/>
          </p:cNvSpPr>
          <p:nvPr>
            <p:ph idx="1"/>
          </p:nvPr>
        </p:nvSpPr>
        <p:spPr>
          <a:xfrm>
            <a:off x="423081" y="1825625"/>
            <a:ext cx="11614243" cy="4351338"/>
          </a:xfrm>
        </p:spPr>
        <p:txBody>
          <a:bodyPr/>
          <a:lstStyle/>
          <a:p>
            <a:pPr marL="0" indent="0">
              <a:buNone/>
            </a:pPr>
            <a:r>
              <a:rPr lang="en-US" dirty="0">
                <a:latin typeface="Inconsolata NF" pitchFamily="49" charset="77"/>
              </a:rPr>
              <a:t>def </a:t>
            </a:r>
            <a:r>
              <a:rPr lang="en-US" dirty="0" err="1">
                <a:latin typeface="Inconsolata NF" pitchFamily="49" charset="77"/>
              </a:rPr>
              <a:t>convert_query</a:t>
            </a:r>
            <a:r>
              <a:rPr lang="en-US" dirty="0">
                <a:latin typeface="Inconsolata NF" pitchFamily="49" charset="77"/>
              </a:rPr>
              <a:t>(self, query):</a:t>
            </a:r>
          </a:p>
          <a:p>
            <a:pPr marL="0" indent="0">
              <a:buNone/>
            </a:pPr>
            <a:r>
              <a:rPr lang="en-US" dirty="0">
                <a:latin typeface="Inconsolata NF" pitchFamily="49" charset="77"/>
              </a:rPr>
              <a:t>    return </a:t>
            </a:r>
            <a:r>
              <a:rPr lang="en-US" dirty="0" err="1">
                <a:latin typeface="Inconsolata NF" pitchFamily="49" charset="77"/>
              </a:rPr>
              <a:t>FORMAT_QMARK_REGEX.sub</a:t>
            </a:r>
            <a:r>
              <a:rPr lang="en-US" dirty="0">
                <a:latin typeface="Inconsolata NF" pitchFamily="49" charset="77"/>
              </a:rPr>
              <a:t>("?", query).replace("%%", "%")</a:t>
            </a:r>
          </a:p>
        </p:txBody>
      </p:sp>
    </p:spTree>
    <p:extLst>
      <p:ext uri="{BB962C8B-B14F-4D97-AF65-F5344CB8AC3E}">
        <p14:creationId xmlns:p14="http://schemas.microsoft.com/office/powerpoint/2010/main" val="95749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F91F8-6703-436B-80B0-D387250B22EC}"/>
              </a:ext>
            </a:extLst>
          </p:cNvPr>
          <p:cNvSpPr>
            <a:spLocks noGrp="1"/>
          </p:cNvSpPr>
          <p:nvPr>
            <p:ph type="title"/>
          </p:nvPr>
        </p:nvSpPr>
        <p:spPr/>
        <p:txBody>
          <a:bodyPr/>
          <a:lstStyle/>
          <a:p>
            <a:pPr algn="ctr"/>
            <a:r>
              <a:rPr lang="en-US" b="1" dirty="0"/>
              <a:t>Results of Research</a:t>
            </a:r>
            <a:endParaRPr lang="en-US" dirty="0"/>
          </a:p>
        </p:txBody>
      </p:sp>
      <p:sp>
        <p:nvSpPr>
          <p:cNvPr id="3" name="Content Placeholder 2">
            <a:extLst>
              <a:ext uri="{FF2B5EF4-FFF2-40B4-BE49-F238E27FC236}">
                <a16:creationId xmlns:a16="http://schemas.microsoft.com/office/drawing/2014/main" id="{7FFC7D60-57DE-3790-522D-D8B0164E0286}"/>
              </a:ext>
            </a:extLst>
          </p:cNvPr>
          <p:cNvSpPr>
            <a:spLocks noGrp="1"/>
          </p:cNvSpPr>
          <p:nvPr>
            <p:ph idx="1"/>
          </p:nvPr>
        </p:nvSpPr>
        <p:spPr/>
        <p:txBody>
          <a:bodyPr/>
          <a:lstStyle/>
          <a:p>
            <a:pPr>
              <a:lnSpc>
                <a:spcPct val="150000"/>
              </a:lnSpc>
            </a:pPr>
            <a:r>
              <a:rPr lang="en-US" dirty="0"/>
              <a:t>BUT </a:t>
            </a:r>
          </a:p>
          <a:p>
            <a:pPr>
              <a:lnSpc>
                <a:spcPct val="150000"/>
              </a:lnSpc>
            </a:pPr>
            <a:r>
              <a:rPr lang="en-US" b="1" dirty="0">
                <a:latin typeface="Inconsolata NF" pitchFamily="49" charset="77"/>
              </a:rPr>
              <a:t>FORMAT_QMARK_REGEX = _</a:t>
            </a:r>
            <a:r>
              <a:rPr lang="en-US" b="1" dirty="0" err="1">
                <a:latin typeface="Inconsolata NF" pitchFamily="49" charset="77"/>
              </a:rPr>
              <a:t>lazy_re_compile</a:t>
            </a:r>
            <a:r>
              <a:rPr lang="en-US" b="1" dirty="0">
                <a:latin typeface="Inconsolata NF" pitchFamily="49" charset="77"/>
              </a:rPr>
              <a:t>(r"(?&lt;!%)%s")</a:t>
            </a:r>
          </a:p>
        </p:txBody>
      </p:sp>
    </p:spTree>
    <p:extLst>
      <p:ext uri="{BB962C8B-B14F-4D97-AF65-F5344CB8AC3E}">
        <p14:creationId xmlns:p14="http://schemas.microsoft.com/office/powerpoint/2010/main" val="912262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F91F8-6703-436B-80B0-D387250B22EC}"/>
              </a:ext>
            </a:extLst>
          </p:cNvPr>
          <p:cNvSpPr>
            <a:spLocks noGrp="1"/>
          </p:cNvSpPr>
          <p:nvPr>
            <p:ph type="title"/>
          </p:nvPr>
        </p:nvSpPr>
        <p:spPr/>
        <p:txBody>
          <a:bodyPr/>
          <a:lstStyle/>
          <a:p>
            <a:pPr algn="ctr"/>
            <a:r>
              <a:rPr lang="en-US" b="1" dirty="0"/>
              <a:t>Results of Research</a:t>
            </a:r>
            <a:endParaRPr lang="en-US" dirty="0"/>
          </a:p>
        </p:txBody>
      </p:sp>
      <p:sp>
        <p:nvSpPr>
          <p:cNvPr id="3" name="Content Placeholder 2">
            <a:extLst>
              <a:ext uri="{FF2B5EF4-FFF2-40B4-BE49-F238E27FC236}">
                <a16:creationId xmlns:a16="http://schemas.microsoft.com/office/drawing/2014/main" id="{7FFC7D60-57DE-3790-522D-D8B0164E0286}"/>
              </a:ext>
            </a:extLst>
          </p:cNvPr>
          <p:cNvSpPr>
            <a:spLocks noGrp="1"/>
          </p:cNvSpPr>
          <p:nvPr>
            <p:ph idx="1"/>
          </p:nvPr>
        </p:nvSpPr>
        <p:spPr/>
        <p:txBody>
          <a:bodyPr/>
          <a:lstStyle/>
          <a:p>
            <a:pPr>
              <a:lnSpc>
                <a:spcPct val="150000"/>
              </a:lnSpc>
            </a:pPr>
            <a:r>
              <a:rPr lang="en-US" b="1" dirty="0">
                <a:latin typeface="Inconsolata NF" pitchFamily="49" charset="77"/>
              </a:rPr>
              <a:t>_</a:t>
            </a:r>
            <a:r>
              <a:rPr lang="en-US" b="1" dirty="0" err="1">
                <a:latin typeface="Inconsolata NF" pitchFamily="49" charset="77"/>
              </a:rPr>
              <a:t>lazy_re_compile</a:t>
            </a:r>
            <a:r>
              <a:rPr lang="en-US" b="1" dirty="0">
                <a:latin typeface="Inconsolata NF" pitchFamily="49" charset="77"/>
              </a:rPr>
              <a:t>(r</a:t>
            </a:r>
            <a:r>
              <a:rPr lang="en-US" b="1" dirty="0"/>
              <a:t>egex, flags=0</a:t>
            </a:r>
            <a:r>
              <a:rPr lang="en-US" b="1" dirty="0">
                <a:latin typeface="Inconsolata NF" pitchFamily="49" charset="77"/>
              </a:rPr>
              <a:t>)</a:t>
            </a:r>
          </a:p>
          <a:p>
            <a:pPr>
              <a:lnSpc>
                <a:spcPct val="150000"/>
              </a:lnSpc>
            </a:pPr>
            <a:r>
              <a:rPr lang="en-US" dirty="0"/>
              <a:t>Two parameters</a:t>
            </a:r>
          </a:p>
          <a:p>
            <a:pPr lvl="1">
              <a:lnSpc>
                <a:spcPct val="150000"/>
              </a:lnSpc>
            </a:pPr>
            <a:r>
              <a:rPr lang="en-US" dirty="0"/>
              <a:t>regex</a:t>
            </a:r>
          </a:p>
          <a:p>
            <a:pPr lvl="1">
              <a:lnSpc>
                <a:spcPct val="150000"/>
              </a:lnSpc>
            </a:pPr>
            <a:r>
              <a:rPr lang="en-US" dirty="0"/>
              <a:t>flags</a:t>
            </a:r>
          </a:p>
          <a:p>
            <a:pPr lvl="2">
              <a:lnSpc>
                <a:spcPct val="150000"/>
              </a:lnSpc>
            </a:pPr>
            <a:r>
              <a:rPr lang="en-US" dirty="0" err="1"/>
              <a:t>re.I</a:t>
            </a:r>
            <a:endParaRPr lang="en-US" dirty="0"/>
          </a:p>
          <a:p>
            <a:pPr lvl="2">
              <a:lnSpc>
                <a:spcPct val="150000"/>
              </a:lnSpc>
            </a:pPr>
            <a:r>
              <a:rPr lang="en-US" dirty="0" err="1"/>
              <a:t>re.S</a:t>
            </a:r>
            <a:endParaRPr lang="en-US" dirty="0"/>
          </a:p>
        </p:txBody>
      </p:sp>
    </p:spTree>
    <p:extLst>
      <p:ext uri="{BB962C8B-B14F-4D97-AF65-F5344CB8AC3E}">
        <p14:creationId xmlns:p14="http://schemas.microsoft.com/office/powerpoint/2010/main" val="3895143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F91F8-6703-436B-80B0-D387250B22EC}"/>
              </a:ext>
            </a:extLst>
          </p:cNvPr>
          <p:cNvSpPr>
            <a:spLocks noGrp="1"/>
          </p:cNvSpPr>
          <p:nvPr>
            <p:ph type="title"/>
          </p:nvPr>
        </p:nvSpPr>
        <p:spPr/>
        <p:txBody>
          <a:bodyPr/>
          <a:lstStyle/>
          <a:p>
            <a:pPr algn="ctr"/>
            <a:r>
              <a:rPr lang="en-US" b="1" dirty="0"/>
              <a:t>Results of Research: What do we know?</a:t>
            </a:r>
          </a:p>
        </p:txBody>
      </p:sp>
      <p:sp>
        <p:nvSpPr>
          <p:cNvPr id="3" name="Content Placeholder 2">
            <a:extLst>
              <a:ext uri="{FF2B5EF4-FFF2-40B4-BE49-F238E27FC236}">
                <a16:creationId xmlns:a16="http://schemas.microsoft.com/office/drawing/2014/main" id="{7FFC7D60-57DE-3790-522D-D8B0164E0286}"/>
              </a:ext>
            </a:extLst>
          </p:cNvPr>
          <p:cNvSpPr>
            <a:spLocks noGrp="1"/>
          </p:cNvSpPr>
          <p:nvPr>
            <p:ph idx="1"/>
          </p:nvPr>
        </p:nvSpPr>
        <p:spPr/>
        <p:txBody>
          <a:bodyPr/>
          <a:lstStyle/>
          <a:p>
            <a:pPr>
              <a:lnSpc>
                <a:spcPct val="150000"/>
              </a:lnSpc>
            </a:pPr>
            <a:r>
              <a:rPr lang="en-US" dirty="0">
                <a:latin typeface="Inconsolata NF" pitchFamily="49" charset="77"/>
              </a:rPr>
              <a:t>execute() </a:t>
            </a:r>
            <a:r>
              <a:rPr lang="en-US" dirty="0"/>
              <a:t>method</a:t>
            </a:r>
          </a:p>
          <a:p>
            <a:pPr>
              <a:lnSpc>
                <a:spcPct val="150000"/>
              </a:lnSpc>
            </a:pPr>
            <a:r>
              <a:rPr lang="en-US" dirty="0" err="1">
                <a:latin typeface="Inconsolata NF" pitchFamily="49" charset="77"/>
              </a:rPr>
              <a:t>convert_query</a:t>
            </a:r>
            <a:r>
              <a:rPr lang="en-US" dirty="0">
                <a:latin typeface="Inconsolata NF" pitchFamily="49" charset="77"/>
              </a:rPr>
              <a:t>() </a:t>
            </a:r>
            <a:r>
              <a:rPr lang="en-US" dirty="0"/>
              <a:t>method</a:t>
            </a:r>
          </a:p>
          <a:p>
            <a:pPr>
              <a:lnSpc>
                <a:spcPct val="150000"/>
              </a:lnSpc>
            </a:pPr>
            <a:r>
              <a:rPr lang="en-US" dirty="0" err="1">
                <a:latin typeface="Inconsolata NF" pitchFamily="49" charset="77"/>
              </a:rPr>
              <a:t>executemany</a:t>
            </a:r>
            <a:r>
              <a:rPr lang="en-US" dirty="0">
                <a:latin typeface="Inconsolata NF" pitchFamily="49" charset="77"/>
              </a:rPr>
              <a:t>() </a:t>
            </a:r>
            <a:r>
              <a:rPr lang="en-US" dirty="0"/>
              <a:t>method</a:t>
            </a:r>
          </a:p>
        </p:txBody>
      </p:sp>
    </p:spTree>
    <p:extLst>
      <p:ext uri="{BB962C8B-B14F-4D97-AF65-F5344CB8AC3E}">
        <p14:creationId xmlns:p14="http://schemas.microsoft.com/office/powerpoint/2010/main" val="1251353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9C48CB-64D8-47D9-69F0-EB3ABC7D4964}"/>
              </a:ext>
            </a:extLst>
          </p:cNvPr>
          <p:cNvSpPr>
            <a:spLocks noGrp="1"/>
          </p:cNvSpPr>
          <p:nvPr>
            <p:ph idx="1"/>
          </p:nvPr>
        </p:nvSpPr>
        <p:spPr>
          <a:xfrm>
            <a:off x="838200" y="722966"/>
            <a:ext cx="10515600" cy="4351338"/>
          </a:xfrm>
        </p:spPr>
        <p:txBody>
          <a:bodyPr/>
          <a:lstStyle/>
          <a:p>
            <a:pPr marL="0" indent="0" algn="ctr">
              <a:lnSpc>
                <a:spcPct val="150000"/>
              </a:lnSpc>
              <a:buNone/>
            </a:pPr>
            <a:r>
              <a:rPr lang="en-US" dirty="0"/>
              <a:t>✅ Replicate the Bug 🐛</a:t>
            </a:r>
          </a:p>
          <a:p>
            <a:pPr marL="0" indent="0" algn="ctr">
              <a:lnSpc>
                <a:spcPct val="150000"/>
              </a:lnSpc>
              <a:buNone/>
            </a:pPr>
            <a:r>
              <a:rPr lang="en-US" dirty="0"/>
              <a:t>✅ Read some docs </a:t>
            </a:r>
            <a:r>
              <a:rPr lang="en-US" b="1" dirty="0">
                <a:solidFill>
                  <a:srgbClr val="569CD6"/>
                </a:solidFill>
              </a:rPr>
              <a:t>📖</a:t>
            </a:r>
          </a:p>
          <a:p>
            <a:pPr marL="0" indent="0" algn="ctr">
              <a:lnSpc>
                <a:spcPct val="150000"/>
              </a:lnSpc>
              <a:buNone/>
            </a:pPr>
            <a:r>
              <a:rPr lang="en-US" sz="2000" dirty="0"/>
              <a:t>Write down what you learn</a:t>
            </a:r>
            <a:endParaRPr lang="en-US" dirty="0"/>
          </a:p>
          <a:p>
            <a:pPr marL="0" indent="0" algn="ctr">
              <a:lnSpc>
                <a:spcPct val="150000"/>
              </a:lnSpc>
              <a:buNone/>
            </a:pPr>
            <a:r>
              <a:rPr lang="en-US" dirty="0"/>
              <a:t>Write some code </a:t>
            </a:r>
            <a:r>
              <a:rPr lang="en-US" b="1" dirty="0">
                <a:solidFill>
                  <a:srgbClr val="569CD6"/>
                </a:solidFill>
                <a:latin typeface="Inconsolata NF Regular" pitchFamily="49" charset="77"/>
              </a:rPr>
              <a:t>✍🏻</a:t>
            </a:r>
            <a:endParaRPr lang="en-US" dirty="0"/>
          </a:p>
          <a:p>
            <a:pPr marL="0" indent="0" algn="ctr">
              <a:lnSpc>
                <a:spcPct val="150000"/>
              </a:lnSpc>
              <a:buNone/>
            </a:pPr>
            <a:r>
              <a:rPr lang="en-US" dirty="0">
                <a:solidFill>
                  <a:schemeClr val="tx1">
                    <a:alpha val="10000"/>
                  </a:schemeClr>
                </a:solidFill>
              </a:rPr>
              <a:t>Test the Code</a:t>
            </a:r>
          </a:p>
        </p:txBody>
      </p:sp>
    </p:spTree>
    <p:extLst>
      <p:ext uri="{BB962C8B-B14F-4D97-AF65-F5344CB8AC3E}">
        <p14:creationId xmlns:p14="http://schemas.microsoft.com/office/powerpoint/2010/main" val="3439733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Autofit/>
          </a:bodyPr>
          <a:lstStyle/>
          <a:p>
            <a:pPr algn="ctr"/>
            <a:r>
              <a:rPr lang="en-US" sz="9600" b="1" dirty="0">
                <a:solidFill>
                  <a:srgbClr val="569CD6"/>
                </a:solidFill>
                <a:effectLst/>
                <a:latin typeface="Inconsolata NF Regular" pitchFamily="49" charset="77"/>
              </a:rPr>
              <a:t>✍🏻</a:t>
            </a:r>
            <a:endParaRPr lang="en-US" sz="9600" dirty="0"/>
          </a:p>
        </p:txBody>
      </p:sp>
    </p:spTree>
    <p:extLst>
      <p:ext uri="{BB962C8B-B14F-4D97-AF65-F5344CB8AC3E}">
        <p14:creationId xmlns:p14="http://schemas.microsoft.com/office/powerpoint/2010/main" val="51076465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B5C37-682E-4402-31F2-109DCA9C077C}"/>
              </a:ext>
            </a:extLst>
          </p:cNvPr>
          <p:cNvSpPr>
            <a:spLocks noGrp="1"/>
          </p:cNvSpPr>
          <p:nvPr>
            <p:ph type="title"/>
          </p:nvPr>
        </p:nvSpPr>
        <p:spPr/>
        <p:txBody>
          <a:bodyPr/>
          <a:lstStyle/>
          <a:p>
            <a:pPr algn="ctr"/>
            <a:r>
              <a:rPr lang="en-US" b="1" dirty="0"/>
              <a:t>Ideas for a fix</a:t>
            </a:r>
          </a:p>
        </p:txBody>
      </p:sp>
      <p:sp>
        <p:nvSpPr>
          <p:cNvPr id="3" name="Content Placeholder 2">
            <a:extLst>
              <a:ext uri="{FF2B5EF4-FFF2-40B4-BE49-F238E27FC236}">
                <a16:creationId xmlns:a16="http://schemas.microsoft.com/office/drawing/2014/main" id="{6739BFAF-469E-36F7-4192-E01FC444727E}"/>
              </a:ext>
            </a:extLst>
          </p:cNvPr>
          <p:cNvSpPr>
            <a:spLocks noGrp="1"/>
          </p:cNvSpPr>
          <p:nvPr>
            <p:ph idx="1"/>
          </p:nvPr>
        </p:nvSpPr>
        <p:spPr>
          <a:xfrm>
            <a:off x="635000" y="1825625"/>
            <a:ext cx="11226800" cy="4351338"/>
          </a:xfrm>
        </p:spPr>
        <p:txBody>
          <a:bodyPr/>
          <a:lstStyle/>
          <a:p>
            <a:pPr>
              <a:lnSpc>
                <a:spcPct val="150000"/>
              </a:lnSpc>
            </a:pPr>
            <a:r>
              <a:rPr lang="en-US" dirty="0">
                <a:ln w="0"/>
                <a:effectLst>
                  <a:outerShdw blurRad="38100" dist="19050" dir="2700000" algn="tl" rotWithShape="0">
                    <a:schemeClr val="dk1">
                      <a:alpha val="40000"/>
                    </a:schemeClr>
                  </a:outerShdw>
                </a:effectLst>
              </a:rPr>
              <a:t>fails</a:t>
            </a:r>
          </a:p>
          <a:p>
            <a:pPr lvl="1">
              <a:lnSpc>
                <a:spcPct val="150000"/>
              </a:lnSpc>
            </a:pPr>
            <a:r>
              <a:rPr lang="en-US" dirty="0">
                <a:ln w="0"/>
                <a:effectLst>
                  <a:outerShdw blurRad="38100" dist="19050" dir="2700000" algn="tl" rotWithShape="0">
                    <a:schemeClr val="dk1">
                      <a:alpha val="40000"/>
                    </a:schemeClr>
                  </a:outerShdw>
                </a:effectLst>
                <a:latin typeface="Inconsolata NF" pitchFamily="49" charset="77"/>
              </a:rPr>
              <a:t>select * from </a:t>
            </a:r>
            <a:r>
              <a:rPr lang="en-US" dirty="0" err="1">
                <a:ln w="0"/>
                <a:effectLst>
                  <a:outerShdw blurRad="38100" dist="19050" dir="2700000" algn="tl" rotWithShape="0">
                    <a:schemeClr val="dk1">
                      <a:alpha val="40000"/>
                    </a:schemeClr>
                  </a:outerShdw>
                </a:effectLst>
                <a:latin typeface="Inconsolata NF" pitchFamily="49" charset="77"/>
              </a:rPr>
              <a:t>django_content_type</a:t>
            </a:r>
            <a:r>
              <a:rPr lang="en-US" dirty="0">
                <a:ln w="0"/>
                <a:effectLst>
                  <a:outerShdw blurRad="38100" dist="19050" dir="2700000" algn="tl" rotWithShape="0">
                    <a:schemeClr val="dk1">
                      <a:alpha val="40000"/>
                    </a:schemeClr>
                  </a:outerShdw>
                </a:effectLst>
                <a:latin typeface="Inconsolata NF" pitchFamily="49" charset="77"/>
              </a:rPr>
              <a:t> where id =  %(id)s", {'id': '1’}</a:t>
            </a:r>
          </a:p>
          <a:p>
            <a:pPr>
              <a:lnSpc>
                <a:spcPct val="150000"/>
              </a:lnSpc>
            </a:pPr>
            <a:r>
              <a:rPr lang="en-US" dirty="0">
                <a:ln w="0"/>
                <a:effectLst>
                  <a:outerShdw blurRad="38100" dist="19050" dir="2700000" algn="tl" rotWithShape="0">
                    <a:schemeClr val="dk1">
                      <a:alpha val="40000"/>
                    </a:schemeClr>
                  </a:outerShdw>
                </a:effectLst>
              </a:rPr>
              <a:t>succeeds </a:t>
            </a:r>
          </a:p>
          <a:p>
            <a:pPr lvl="1">
              <a:lnSpc>
                <a:spcPct val="150000"/>
              </a:lnSpc>
            </a:pPr>
            <a:r>
              <a:rPr lang="en-US" dirty="0">
                <a:ln w="0"/>
                <a:effectLst>
                  <a:outerShdw blurRad="38100" dist="19050" dir="2700000" algn="tl" rotWithShape="0">
                    <a:schemeClr val="dk1">
                      <a:alpha val="40000"/>
                    </a:schemeClr>
                  </a:outerShdw>
                </a:effectLst>
                <a:latin typeface="Inconsolata NF" pitchFamily="49" charset="77"/>
              </a:rPr>
              <a:t>select * from </a:t>
            </a:r>
            <a:r>
              <a:rPr lang="en-US" dirty="0" err="1">
                <a:ln w="0"/>
                <a:effectLst>
                  <a:outerShdw blurRad="38100" dist="19050" dir="2700000" algn="tl" rotWithShape="0">
                    <a:schemeClr val="dk1">
                      <a:alpha val="40000"/>
                    </a:schemeClr>
                  </a:outerShdw>
                </a:effectLst>
                <a:latin typeface="Inconsolata NF" pitchFamily="49" charset="77"/>
              </a:rPr>
              <a:t>django_content_type</a:t>
            </a:r>
            <a:r>
              <a:rPr lang="en-US" dirty="0">
                <a:ln w="0"/>
                <a:effectLst>
                  <a:outerShdw blurRad="38100" dist="19050" dir="2700000" algn="tl" rotWithShape="0">
                    <a:schemeClr val="dk1">
                      <a:alpha val="40000"/>
                    </a:schemeClr>
                  </a:outerShdw>
                </a:effectLst>
                <a:latin typeface="Inconsolata NF" pitchFamily="49" charset="77"/>
              </a:rPr>
              <a:t> where id = :id", {'id': '1'}</a:t>
            </a:r>
          </a:p>
        </p:txBody>
      </p:sp>
    </p:spTree>
    <p:extLst>
      <p:ext uri="{BB962C8B-B14F-4D97-AF65-F5344CB8AC3E}">
        <p14:creationId xmlns:p14="http://schemas.microsoft.com/office/powerpoint/2010/main" val="111959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B5C37-682E-4402-31F2-109DCA9C077C}"/>
              </a:ext>
            </a:extLst>
          </p:cNvPr>
          <p:cNvSpPr>
            <a:spLocks noGrp="1"/>
          </p:cNvSpPr>
          <p:nvPr>
            <p:ph type="title"/>
          </p:nvPr>
        </p:nvSpPr>
        <p:spPr/>
        <p:txBody>
          <a:bodyPr/>
          <a:lstStyle/>
          <a:p>
            <a:pPr algn="ctr"/>
            <a:r>
              <a:rPr lang="en-US" b="1" dirty="0"/>
              <a:t>Ideas for a fix</a:t>
            </a:r>
            <a:endParaRPr lang="en-US" dirty="0"/>
          </a:p>
        </p:txBody>
      </p:sp>
      <p:sp>
        <p:nvSpPr>
          <p:cNvPr id="3" name="Content Placeholder 2">
            <a:extLst>
              <a:ext uri="{FF2B5EF4-FFF2-40B4-BE49-F238E27FC236}">
                <a16:creationId xmlns:a16="http://schemas.microsoft.com/office/drawing/2014/main" id="{6739BFAF-469E-36F7-4192-E01FC444727E}"/>
              </a:ext>
            </a:extLst>
          </p:cNvPr>
          <p:cNvSpPr>
            <a:spLocks noGrp="1"/>
          </p:cNvSpPr>
          <p:nvPr>
            <p:ph idx="1"/>
          </p:nvPr>
        </p:nvSpPr>
        <p:spPr/>
        <p:txBody>
          <a:bodyPr/>
          <a:lstStyle/>
          <a:p>
            <a:pPr>
              <a:lnSpc>
                <a:spcPct val="150000"/>
              </a:lnSpc>
            </a:pPr>
            <a:r>
              <a:rPr lang="en-US" dirty="0"/>
              <a:t>Regular Expression</a:t>
            </a:r>
          </a:p>
        </p:txBody>
      </p:sp>
    </p:spTree>
    <p:extLst>
      <p:ext uri="{BB962C8B-B14F-4D97-AF65-F5344CB8AC3E}">
        <p14:creationId xmlns:p14="http://schemas.microsoft.com/office/powerpoint/2010/main" val="31367672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Participants of DjangoCon US 2022 in front of the Marriott Hotel pool">
            <a:extLst>
              <a:ext uri="{FF2B5EF4-FFF2-40B4-BE49-F238E27FC236}">
                <a16:creationId xmlns:a16="http://schemas.microsoft.com/office/drawing/2014/main" id="{FF131573-FA4B-A19A-5B8E-73E7E864FC1D}"/>
              </a:ext>
            </a:extLst>
          </p:cNvPr>
          <p:cNvPicPr>
            <a:picLocks noChangeAspect="1"/>
          </p:cNvPicPr>
          <p:nvPr/>
        </p:nvPicPr>
        <p:blipFill>
          <a:blip r:embed="rId3"/>
          <a:stretch>
            <a:fillRect/>
          </a:stretch>
        </p:blipFill>
        <p:spPr>
          <a:xfrm>
            <a:off x="0" y="354842"/>
            <a:ext cx="12192000" cy="8124748"/>
          </a:xfrm>
          <a:prstGeom prst="rect">
            <a:avLst/>
          </a:prstGeom>
        </p:spPr>
      </p:pic>
    </p:spTree>
    <p:extLst>
      <p:ext uri="{BB962C8B-B14F-4D97-AF65-F5344CB8AC3E}">
        <p14:creationId xmlns:p14="http://schemas.microsoft.com/office/powerpoint/2010/main" val="116559479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B5C37-682E-4402-31F2-109DCA9C077C}"/>
              </a:ext>
            </a:extLst>
          </p:cNvPr>
          <p:cNvSpPr>
            <a:spLocks noGrp="1"/>
          </p:cNvSpPr>
          <p:nvPr>
            <p:ph type="title"/>
          </p:nvPr>
        </p:nvSpPr>
        <p:spPr/>
        <p:txBody>
          <a:bodyPr/>
          <a:lstStyle/>
          <a:p>
            <a:pPr algn="ctr"/>
            <a:r>
              <a:rPr lang="en-US" b="1" dirty="0"/>
              <a:t>Ideas for a fix</a:t>
            </a:r>
            <a:endParaRPr lang="en-US" b="1" dirty="0">
              <a:solidFill>
                <a:srgbClr val="569CD6"/>
              </a:solidFill>
              <a:latin typeface="Inconsolata NF" pitchFamily="49" charset="77"/>
            </a:endParaRPr>
          </a:p>
        </p:txBody>
      </p:sp>
      <p:sp>
        <p:nvSpPr>
          <p:cNvPr id="3" name="Content Placeholder 2">
            <a:extLst>
              <a:ext uri="{FF2B5EF4-FFF2-40B4-BE49-F238E27FC236}">
                <a16:creationId xmlns:a16="http://schemas.microsoft.com/office/drawing/2014/main" id="{6739BFAF-469E-36F7-4192-E01FC444727E}"/>
              </a:ext>
            </a:extLst>
          </p:cNvPr>
          <p:cNvSpPr>
            <a:spLocks noGrp="1"/>
          </p:cNvSpPr>
          <p:nvPr>
            <p:ph idx="1"/>
          </p:nvPr>
        </p:nvSpPr>
        <p:spPr>
          <a:xfrm>
            <a:off x="0" y="1825625"/>
            <a:ext cx="12192000" cy="3961400"/>
          </a:xfrm>
        </p:spPr>
        <p:txBody>
          <a:bodyPr/>
          <a:lstStyle/>
          <a:p>
            <a:pPr marL="0" indent="0">
              <a:lnSpc>
                <a:spcPct val="150000"/>
              </a:lnSpc>
              <a:buNone/>
            </a:pPr>
            <a:r>
              <a:rPr lang="en-US" b="1" dirty="0">
                <a:latin typeface="Inconsolata NF" pitchFamily="49" charset="77"/>
              </a:rPr>
              <a:t>select * from </a:t>
            </a:r>
            <a:r>
              <a:rPr lang="en-US" b="1" dirty="0" err="1">
                <a:latin typeface="Inconsolata NF" pitchFamily="49" charset="77"/>
              </a:rPr>
              <a:t>django_content_type</a:t>
            </a:r>
            <a:r>
              <a:rPr lang="en-US" b="1" dirty="0">
                <a:latin typeface="Inconsolata NF" pitchFamily="49" charset="77"/>
              </a:rPr>
              <a:t> where id =  %(id)s", {'id': ‘1’}</a:t>
            </a:r>
          </a:p>
          <a:p>
            <a:pPr marL="0" indent="0">
              <a:lnSpc>
                <a:spcPct val="150000"/>
              </a:lnSpc>
              <a:buNone/>
            </a:pPr>
            <a:endParaRPr lang="en-US" b="1" dirty="0">
              <a:latin typeface="Inconsolata NF" pitchFamily="49" charset="77"/>
            </a:endParaRPr>
          </a:p>
          <a:p>
            <a:pPr marL="0" indent="0">
              <a:lnSpc>
                <a:spcPct val="150000"/>
              </a:lnSpc>
              <a:buNone/>
            </a:pPr>
            <a:endParaRPr lang="en-US" b="1" dirty="0">
              <a:latin typeface="Inconsolata NF" pitchFamily="49" charset="77"/>
            </a:endParaRPr>
          </a:p>
          <a:p>
            <a:pPr marL="0" indent="0">
              <a:lnSpc>
                <a:spcPct val="150000"/>
              </a:lnSpc>
              <a:buNone/>
            </a:pPr>
            <a:r>
              <a:rPr lang="en-US" b="1" dirty="0">
                <a:latin typeface="Inconsolata NF" pitchFamily="49" charset="77"/>
              </a:rPr>
              <a:t>select * from </a:t>
            </a:r>
            <a:r>
              <a:rPr lang="en-US" b="1" dirty="0" err="1">
                <a:latin typeface="Inconsolata NF" pitchFamily="49" charset="77"/>
              </a:rPr>
              <a:t>django_content_type</a:t>
            </a:r>
            <a:r>
              <a:rPr lang="en-US" b="1" dirty="0">
                <a:latin typeface="Inconsolata NF" pitchFamily="49" charset="77"/>
              </a:rPr>
              <a:t> where id = :id", {'id': '1'}</a:t>
            </a:r>
          </a:p>
        </p:txBody>
      </p:sp>
    </p:spTree>
    <p:extLst>
      <p:ext uri="{BB962C8B-B14F-4D97-AF65-F5344CB8AC3E}">
        <p14:creationId xmlns:p14="http://schemas.microsoft.com/office/powerpoint/2010/main" val="2803943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B5C37-682E-4402-31F2-109DCA9C077C}"/>
              </a:ext>
            </a:extLst>
          </p:cNvPr>
          <p:cNvSpPr>
            <a:spLocks noGrp="1"/>
          </p:cNvSpPr>
          <p:nvPr>
            <p:ph type="title"/>
          </p:nvPr>
        </p:nvSpPr>
        <p:spPr/>
        <p:txBody>
          <a:bodyPr/>
          <a:lstStyle/>
          <a:p>
            <a:pPr algn="ctr"/>
            <a:r>
              <a:rPr lang="en-US" b="1" dirty="0"/>
              <a:t>My Regular Expression</a:t>
            </a:r>
          </a:p>
        </p:txBody>
      </p:sp>
      <p:sp>
        <p:nvSpPr>
          <p:cNvPr id="3" name="Content Placeholder 2">
            <a:extLst>
              <a:ext uri="{FF2B5EF4-FFF2-40B4-BE49-F238E27FC236}">
                <a16:creationId xmlns:a16="http://schemas.microsoft.com/office/drawing/2014/main" id="{6739BFAF-469E-36F7-4192-E01FC444727E}"/>
              </a:ext>
            </a:extLst>
          </p:cNvPr>
          <p:cNvSpPr>
            <a:spLocks noGrp="1"/>
          </p:cNvSpPr>
          <p:nvPr>
            <p:ph idx="1"/>
          </p:nvPr>
        </p:nvSpPr>
        <p:spPr>
          <a:xfrm>
            <a:off x="0" y="1438835"/>
            <a:ext cx="12191999" cy="4738128"/>
          </a:xfrm>
        </p:spPr>
        <p:txBody>
          <a:bodyPr>
            <a:normAutofit/>
          </a:bodyPr>
          <a:lstStyle/>
          <a:p>
            <a:pPr>
              <a:lnSpc>
                <a:spcPct val="150000"/>
              </a:lnSpc>
            </a:pPr>
            <a:r>
              <a:rPr lang="en-US" b="1" dirty="0">
                <a:latin typeface="Inconsolata NF" pitchFamily="49" charset="77"/>
              </a:rPr>
              <a:t>select * from </a:t>
            </a:r>
            <a:r>
              <a:rPr lang="en-US" b="1" dirty="0" err="1">
                <a:latin typeface="Inconsolata NF" pitchFamily="49" charset="77"/>
              </a:rPr>
              <a:t>django_content_type</a:t>
            </a:r>
            <a:r>
              <a:rPr lang="en-US" b="1" dirty="0">
                <a:latin typeface="Inconsolata NF" pitchFamily="49" charset="77"/>
              </a:rPr>
              <a:t> where id =  %(id</a:t>
            </a:r>
            <a:r>
              <a:rPr lang="en-US" b="1" dirty="0">
                <a:highlight>
                  <a:srgbClr val="FFFF00"/>
                </a:highlight>
                <a:latin typeface="Inconsolata NF" pitchFamily="49" charset="77"/>
              </a:rPr>
              <a:t>)s</a:t>
            </a:r>
            <a:r>
              <a:rPr lang="en-US" b="1" dirty="0">
                <a:latin typeface="Inconsolata NF" pitchFamily="49" charset="77"/>
              </a:rPr>
              <a:t>", {'id': ‘1’}</a:t>
            </a:r>
          </a:p>
          <a:p>
            <a:pPr>
              <a:lnSpc>
                <a:spcPct val="150000"/>
              </a:lnSpc>
            </a:pPr>
            <a:r>
              <a:rPr lang="en-US" b="1" dirty="0">
                <a:latin typeface="Inconsolata NF" pitchFamily="49" charset="77"/>
              </a:rPr>
              <a:t>select * from </a:t>
            </a:r>
            <a:r>
              <a:rPr lang="en-US" b="1" dirty="0" err="1">
                <a:latin typeface="Inconsolata NF" pitchFamily="49" charset="77"/>
              </a:rPr>
              <a:t>django_content_type</a:t>
            </a:r>
            <a:r>
              <a:rPr lang="en-US" b="1" dirty="0">
                <a:latin typeface="Inconsolata NF" pitchFamily="49" charset="77"/>
              </a:rPr>
              <a:t> where id =  </a:t>
            </a:r>
            <a:r>
              <a:rPr lang="en-US" b="1" dirty="0">
                <a:highlight>
                  <a:srgbClr val="FFFF00"/>
                </a:highlight>
                <a:latin typeface="Inconsolata NF" pitchFamily="49" charset="77"/>
              </a:rPr>
              <a:t>%(</a:t>
            </a:r>
            <a:r>
              <a:rPr lang="en-US" b="1" dirty="0">
                <a:latin typeface="Inconsolata NF" pitchFamily="49" charset="77"/>
              </a:rPr>
              <a:t>id", {'id': '1’}</a:t>
            </a:r>
          </a:p>
          <a:p>
            <a:pPr>
              <a:lnSpc>
                <a:spcPct val="150000"/>
              </a:lnSpc>
            </a:pPr>
            <a:r>
              <a:rPr lang="en-US" b="1" dirty="0">
                <a:latin typeface="Inconsolata NF" pitchFamily="49" charset="77"/>
              </a:rPr>
              <a:t>select * from </a:t>
            </a:r>
            <a:r>
              <a:rPr lang="en-US" b="1" dirty="0" err="1">
                <a:latin typeface="Inconsolata NF" pitchFamily="49" charset="77"/>
              </a:rPr>
              <a:t>django_content_type</a:t>
            </a:r>
            <a:r>
              <a:rPr lang="en-US" b="1" dirty="0">
                <a:latin typeface="Inconsolata NF" pitchFamily="49" charset="77"/>
              </a:rPr>
              <a:t> where id =  :id", {'id': ‘1’}</a:t>
            </a:r>
          </a:p>
        </p:txBody>
      </p:sp>
    </p:spTree>
    <p:extLst>
      <p:ext uri="{BB962C8B-B14F-4D97-AF65-F5344CB8AC3E}">
        <p14:creationId xmlns:p14="http://schemas.microsoft.com/office/powerpoint/2010/main" val="2085565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B5C37-682E-4402-31F2-109DCA9C077C}"/>
              </a:ext>
            </a:extLst>
          </p:cNvPr>
          <p:cNvSpPr>
            <a:spLocks noGrp="1"/>
          </p:cNvSpPr>
          <p:nvPr>
            <p:ph type="title"/>
          </p:nvPr>
        </p:nvSpPr>
        <p:spPr/>
        <p:txBody>
          <a:bodyPr/>
          <a:lstStyle/>
          <a:p>
            <a:pPr algn="ctr"/>
            <a:r>
              <a:rPr lang="en-US" b="1" dirty="0"/>
              <a:t>My Regular Expression</a:t>
            </a:r>
            <a:endParaRPr lang="en-US" dirty="0"/>
          </a:p>
        </p:txBody>
      </p:sp>
      <p:sp>
        <p:nvSpPr>
          <p:cNvPr id="3" name="Content Placeholder 2">
            <a:extLst>
              <a:ext uri="{FF2B5EF4-FFF2-40B4-BE49-F238E27FC236}">
                <a16:creationId xmlns:a16="http://schemas.microsoft.com/office/drawing/2014/main" id="{6739BFAF-469E-36F7-4192-E01FC444727E}"/>
              </a:ext>
            </a:extLst>
          </p:cNvPr>
          <p:cNvSpPr>
            <a:spLocks noGrp="1"/>
          </p:cNvSpPr>
          <p:nvPr>
            <p:ph idx="1"/>
          </p:nvPr>
        </p:nvSpPr>
        <p:spPr>
          <a:xfrm>
            <a:off x="838200" y="1438835"/>
            <a:ext cx="10515600" cy="4738128"/>
          </a:xfrm>
        </p:spPr>
        <p:txBody>
          <a:bodyPr>
            <a:normAutofit/>
          </a:bodyPr>
          <a:lstStyle/>
          <a:p>
            <a:pPr>
              <a:lnSpc>
                <a:spcPct val="150000"/>
              </a:lnSpc>
            </a:pPr>
            <a:r>
              <a:rPr lang="en-US" dirty="0">
                <a:latin typeface="Inconsolata NF" pitchFamily="49" charset="77"/>
              </a:rPr>
              <a:t>query = </a:t>
            </a:r>
            <a:r>
              <a:rPr lang="en-US" dirty="0" err="1">
                <a:latin typeface="Inconsolata NF" pitchFamily="49" charset="77"/>
              </a:rPr>
              <a:t>re.sub</a:t>
            </a:r>
            <a:r>
              <a:rPr lang="en-US" dirty="0">
                <a:latin typeface="Inconsolata NF" pitchFamily="49" charset="77"/>
              </a:rPr>
              <a:t>("\)s", "",  </a:t>
            </a:r>
            <a:r>
              <a:rPr lang="en-US" dirty="0" err="1">
                <a:latin typeface="Inconsolata NF" pitchFamily="49" charset="77"/>
              </a:rPr>
              <a:t>re.sub</a:t>
            </a:r>
            <a:r>
              <a:rPr lang="en-US" dirty="0">
                <a:latin typeface="Inconsolata NF" pitchFamily="49" charset="77"/>
              </a:rPr>
              <a:t>("%\(", ":", query))</a:t>
            </a:r>
            <a:endParaRPr lang="en-US" b="1" dirty="0">
              <a:latin typeface="Inconsolata NF" pitchFamily="49" charset="77"/>
            </a:endParaRPr>
          </a:p>
        </p:txBody>
      </p:sp>
    </p:spTree>
    <p:extLst>
      <p:ext uri="{BB962C8B-B14F-4D97-AF65-F5344CB8AC3E}">
        <p14:creationId xmlns:p14="http://schemas.microsoft.com/office/powerpoint/2010/main" val="178318611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B5C37-682E-4402-31F2-109DCA9C077C}"/>
              </a:ext>
            </a:extLst>
          </p:cNvPr>
          <p:cNvSpPr>
            <a:spLocks noGrp="1"/>
          </p:cNvSpPr>
          <p:nvPr>
            <p:ph type="title"/>
          </p:nvPr>
        </p:nvSpPr>
        <p:spPr/>
        <p:txBody>
          <a:bodyPr/>
          <a:lstStyle/>
          <a:p>
            <a:pPr algn="ctr"/>
            <a:r>
              <a:rPr lang="en-US" b="1" dirty="0"/>
              <a:t>My Regular Expression</a:t>
            </a:r>
            <a:endParaRPr lang="en-US" dirty="0"/>
          </a:p>
        </p:txBody>
      </p:sp>
      <p:sp>
        <p:nvSpPr>
          <p:cNvPr id="3" name="Content Placeholder 2">
            <a:extLst>
              <a:ext uri="{FF2B5EF4-FFF2-40B4-BE49-F238E27FC236}">
                <a16:creationId xmlns:a16="http://schemas.microsoft.com/office/drawing/2014/main" id="{6739BFAF-469E-36F7-4192-E01FC444727E}"/>
              </a:ext>
            </a:extLst>
          </p:cNvPr>
          <p:cNvSpPr>
            <a:spLocks noGrp="1"/>
          </p:cNvSpPr>
          <p:nvPr>
            <p:ph idx="1"/>
          </p:nvPr>
        </p:nvSpPr>
        <p:spPr/>
        <p:txBody>
          <a:bodyPr/>
          <a:lstStyle/>
          <a:p>
            <a:pPr>
              <a:lnSpc>
                <a:spcPct val="150000"/>
              </a:lnSpc>
            </a:pPr>
            <a:r>
              <a:rPr lang="en-US" dirty="0"/>
              <a:t>posted idea </a:t>
            </a:r>
          </a:p>
        </p:txBody>
      </p:sp>
    </p:spTree>
    <p:extLst>
      <p:ext uri="{BB962C8B-B14F-4D97-AF65-F5344CB8AC3E}">
        <p14:creationId xmlns:p14="http://schemas.microsoft.com/office/powerpoint/2010/main" val="72138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24010-A440-0C84-FE5D-D56C8CE01022}"/>
              </a:ext>
            </a:extLst>
          </p:cNvPr>
          <p:cNvSpPr>
            <a:spLocks noGrp="1"/>
          </p:cNvSpPr>
          <p:nvPr>
            <p:ph type="title"/>
          </p:nvPr>
        </p:nvSpPr>
        <p:spPr/>
        <p:txBody>
          <a:bodyPr/>
          <a:lstStyle/>
          <a:p>
            <a:pPr algn="ctr"/>
            <a:r>
              <a:rPr lang="en-US" b="1" dirty="0"/>
              <a:t>Feedback from Shia Berger</a:t>
            </a:r>
          </a:p>
        </p:txBody>
      </p:sp>
      <p:sp>
        <p:nvSpPr>
          <p:cNvPr id="3" name="Content Placeholder 2">
            <a:extLst>
              <a:ext uri="{FF2B5EF4-FFF2-40B4-BE49-F238E27FC236}">
                <a16:creationId xmlns:a16="http://schemas.microsoft.com/office/drawing/2014/main" id="{EEBFE6A2-3E07-A11E-8B9D-1DFD8176CD7E}"/>
              </a:ext>
            </a:extLst>
          </p:cNvPr>
          <p:cNvSpPr>
            <a:spLocks noGrp="1"/>
          </p:cNvSpPr>
          <p:nvPr>
            <p:ph idx="1"/>
          </p:nvPr>
        </p:nvSpPr>
        <p:spPr>
          <a:xfrm>
            <a:off x="838199" y="1825625"/>
            <a:ext cx="10956235" cy="2216288"/>
          </a:xfrm>
        </p:spPr>
        <p:txBody>
          <a:bodyPr>
            <a:normAutofit/>
          </a:bodyPr>
          <a:lstStyle/>
          <a:p>
            <a:pPr marL="0" indent="0">
              <a:lnSpc>
                <a:spcPct val="150000"/>
              </a:lnSpc>
              <a:buNone/>
            </a:pPr>
            <a:r>
              <a:rPr lang="en-US" dirty="0"/>
              <a:t>This looks quite fragile</a:t>
            </a:r>
          </a:p>
          <a:p>
            <a:pPr marL="0" indent="0">
              <a:lnSpc>
                <a:spcPct val="150000"/>
              </a:lnSpc>
              <a:buNone/>
            </a:pPr>
            <a:r>
              <a:rPr lang="en-US" dirty="0"/>
              <a:t>What if string includes </a:t>
            </a:r>
            <a:r>
              <a:rPr lang="en-US" b="1" dirty="0">
                <a:highlight>
                  <a:srgbClr val="FFFF00"/>
                </a:highlight>
                <a:latin typeface="Inconsolata NF" pitchFamily="49" charset="77"/>
              </a:rPr>
              <a:t>`)</a:t>
            </a:r>
            <a:r>
              <a:rPr lang="en-US" b="1">
                <a:highlight>
                  <a:srgbClr val="FFFF00"/>
                </a:highlight>
                <a:latin typeface="Inconsolata NF" pitchFamily="49" charset="77"/>
              </a:rPr>
              <a:t>s`</a:t>
            </a:r>
            <a:r>
              <a:rPr lang="en-US"/>
              <a:t>?</a:t>
            </a:r>
            <a:endParaRPr lang="en-US" dirty="0"/>
          </a:p>
          <a:p>
            <a:pPr marL="0" indent="0">
              <a:lnSpc>
                <a:spcPct val="150000"/>
              </a:lnSpc>
              <a:buNone/>
            </a:pPr>
            <a:r>
              <a:rPr lang="en-US" dirty="0"/>
              <a:t>Try naming-</a:t>
            </a:r>
            <a:r>
              <a:rPr lang="en-US" dirty="0" err="1"/>
              <a:t>dict</a:t>
            </a:r>
            <a:endParaRPr lang="en-US" b="1" dirty="0">
              <a:latin typeface="Inconsolata NF" pitchFamily="49" charset="77"/>
            </a:endParaRPr>
          </a:p>
        </p:txBody>
      </p:sp>
      <p:sp>
        <p:nvSpPr>
          <p:cNvPr id="4" name="TextBox 3">
            <a:extLst>
              <a:ext uri="{FF2B5EF4-FFF2-40B4-BE49-F238E27FC236}">
                <a16:creationId xmlns:a16="http://schemas.microsoft.com/office/drawing/2014/main" id="{404A62DF-8DC1-D989-73C7-C07A75A45EAF}"/>
              </a:ext>
            </a:extLst>
          </p:cNvPr>
          <p:cNvSpPr txBox="1"/>
          <p:nvPr/>
        </p:nvSpPr>
        <p:spPr>
          <a:xfrm>
            <a:off x="1882588" y="4752270"/>
            <a:ext cx="8426824" cy="923330"/>
          </a:xfrm>
          <a:prstGeom prst="rect">
            <a:avLst/>
          </a:prstGeom>
          <a:solidFill>
            <a:srgbClr val="D5D9DB"/>
          </a:solidFill>
        </p:spPr>
        <p:txBody>
          <a:bodyPr wrap="square" rtlCol="0">
            <a:spAutoFit/>
          </a:bodyPr>
          <a:lstStyle/>
          <a:p>
            <a:pPr marL="0" indent="0">
              <a:buNone/>
            </a:pPr>
            <a:r>
              <a:rPr lang="en-US" b="1" dirty="0" err="1">
                <a:latin typeface="Inconsolata NF" pitchFamily="49" charset="77"/>
              </a:rPr>
              <a:t>naming_dict</a:t>
            </a:r>
            <a:r>
              <a:rPr lang="en-US" b="1" dirty="0">
                <a:latin typeface="Inconsolata NF" pitchFamily="49" charset="77"/>
              </a:rPr>
              <a:t> = { param: f":{param}" for param in </a:t>
            </a:r>
            <a:r>
              <a:rPr lang="en-US" b="1" dirty="0" err="1">
                <a:highlight>
                  <a:srgbClr val="FFFF00"/>
                </a:highlight>
                <a:latin typeface="Inconsolata NF" pitchFamily="49" charset="77"/>
              </a:rPr>
              <a:t>param_names</a:t>
            </a:r>
            <a:r>
              <a:rPr lang="en-US" b="1" dirty="0">
                <a:latin typeface="Inconsolata NF" pitchFamily="49" charset="77"/>
              </a:rPr>
              <a:t>} </a:t>
            </a:r>
          </a:p>
          <a:p>
            <a:pPr marL="0" indent="0">
              <a:buNone/>
            </a:pPr>
            <a:r>
              <a:rPr lang="en-US" b="1" dirty="0">
                <a:latin typeface="Inconsolata NF" pitchFamily="49" charset="77"/>
              </a:rPr>
              <a:t>query = query % </a:t>
            </a:r>
            <a:r>
              <a:rPr lang="en-US" b="1" dirty="0" err="1">
                <a:latin typeface="Inconsolata NF" pitchFamily="49" charset="77"/>
              </a:rPr>
              <a:t>naming_dict</a:t>
            </a:r>
            <a:endParaRPr lang="en-US" b="1" dirty="0">
              <a:latin typeface="Inconsolata NF" pitchFamily="49" charset="77"/>
            </a:endParaRPr>
          </a:p>
          <a:p>
            <a:endParaRPr lang="en-US" dirty="0"/>
          </a:p>
        </p:txBody>
      </p:sp>
    </p:spTree>
    <p:extLst>
      <p:ext uri="{BB962C8B-B14F-4D97-AF65-F5344CB8AC3E}">
        <p14:creationId xmlns:p14="http://schemas.microsoft.com/office/powerpoint/2010/main" val="1491670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24010-A440-0C84-FE5D-D56C8CE01022}"/>
              </a:ext>
            </a:extLst>
          </p:cNvPr>
          <p:cNvSpPr>
            <a:spLocks noGrp="1"/>
          </p:cNvSpPr>
          <p:nvPr>
            <p:ph type="title"/>
          </p:nvPr>
        </p:nvSpPr>
        <p:spPr/>
        <p:txBody>
          <a:bodyPr/>
          <a:lstStyle/>
          <a:p>
            <a:pPr algn="ctr"/>
            <a:r>
              <a:rPr lang="en-US" b="1" dirty="0"/>
              <a:t>Feedback from Shia Berger</a:t>
            </a:r>
            <a:endParaRPr lang="en-US" dirty="0"/>
          </a:p>
        </p:txBody>
      </p:sp>
      <p:sp>
        <p:nvSpPr>
          <p:cNvPr id="3" name="Content Placeholder 2">
            <a:extLst>
              <a:ext uri="{FF2B5EF4-FFF2-40B4-BE49-F238E27FC236}">
                <a16:creationId xmlns:a16="http://schemas.microsoft.com/office/drawing/2014/main" id="{EEBFE6A2-3E07-A11E-8B9D-1DFD8176CD7E}"/>
              </a:ext>
            </a:extLst>
          </p:cNvPr>
          <p:cNvSpPr>
            <a:spLocks noGrp="1"/>
          </p:cNvSpPr>
          <p:nvPr>
            <p:ph idx="1"/>
          </p:nvPr>
        </p:nvSpPr>
        <p:spPr>
          <a:xfrm>
            <a:off x="838199" y="1825625"/>
            <a:ext cx="10956235" cy="4351338"/>
          </a:xfrm>
        </p:spPr>
        <p:txBody>
          <a:bodyPr/>
          <a:lstStyle/>
          <a:p>
            <a:pPr>
              <a:lnSpc>
                <a:spcPct val="150000"/>
              </a:lnSpc>
            </a:pPr>
            <a:r>
              <a:rPr lang="en-US" dirty="0"/>
              <a:t>Take a look at the Oracle backend </a:t>
            </a:r>
          </a:p>
          <a:p>
            <a:pPr>
              <a:lnSpc>
                <a:spcPct val="150000"/>
              </a:lnSpc>
            </a:pPr>
            <a:r>
              <a:rPr lang="en-US" dirty="0"/>
              <a:t>but at the time I knew what I was doing there</a:t>
            </a:r>
          </a:p>
        </p:txBody>
      </p:sp>
    </p:spTree>
    <p:extLst>
      <p:ext uri="{BB962C8B-B14F-4D97-AF65-F5344CB8AC3E}">
        <p14:creationId xmlns:p14="http://schemas.microsoft.com/office/powerpoint/2010/main" val="2156672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9EAAC-0B1F-C244-BE53-E680D0F58543}"/>
              </a:ext>
            </a:extLst>
          </p:cNvPr>
          <p:cNvSpPr>
            <a:spLocks noGrp="1"/>
          </p:cNvSpPr>
          <p:nvPr>
            <p:ph type="title"/>
          </p:nvPr>
        </p:nvSpPr>
        <p:spPr/>
        <p:txBody>
          <a:bodyPr/>
          <a:lstStyle/>
          <a:p>
            <a:pPr algn="ctr"/>
            <a:r>
              <a:rPr lang="en-US" b="1" dirty="0"/>
              <a:t>Feedback from Simon Charette</a:t>
            </a:r>
            <a:endParaRPr lang="en-US" dirty="0"/>
          </a:p>
        </p:txBody>
      </p:sp>
      <p:sp>
        <p:nvSpPr>
          <p:cNvPr id="3" name="Content Placeholder 2">
            <a:extLst>
              <a:ext uri="{FF2B5EF4-FFF2-40B4-BE49-F238E27FC236}">
                <a16:creationId xmlns:a16="http://schemas.microsoft.com/office/drawing/2014/main" id="{C1D2852C-48AC-8FB0-A2CC-353D42F3A9EB}"/>
              </a:ext>
            </a:extLst>
          </p:cNvPr>
          <p:cNvSpPr>
            <a:spLocks noGrp="1"/>
          </p:cNvSpPr>
          <p:nvPr>
            <p:ph idx="1"/>
          </p:nvPr>
        </p:nvSpPr>
        <p:spPr/>
        <p:txBody>
          <a:bodyPr>
            <a:normAutofit/>
          </a:bodyPr>
          <a:lstStyle/>
          <a:p>
            <a:pPr>
              <a:lnSpc>
                <a:spcPct val="150000"/>
              </a:lnSpc>
            </a:pPr>
            <a:r>
              <a:rPr lang="en-US" dirty="0"/>
              <a:t>Avoid using Regex</a:t>
            </a:r>
          </a:p>
          <a:p>
            <a:pPr>
              <a:lnSpc>
                <a:spcPct val="150000"/>
              </a:lnSpc>
            </a:pPr>
            <a:r>
              <a:rPr lang="en-US" dirty="0"/>
              <a:t>Try implementing __</a:t>
            </a:r>
            <a:r>
              <a:rPr lang="en-US" dirty="0" err="1"/>
              <a:t>getitem</a:t>
            </a:r>
            <a:r>
              <a:rPr lang="en-US" dirty="0"/>
              <a:t>__</a:t>
            </a:r>
          </a:p>
          <a:p>
            <a:pPr>
              <a:lnSpc>
                <a:spcPct val="150000"/>
              </a:lnSpc>
            </a:pPr>
            <a:r>
              <a:rPr lang="en-US" dirty="0"/>
              <a:t>Ensures _</a:t>
            </a:r>
            <a:r>
              <a:rPr lang="en-US" dirty="0" err="1"/>
              <a:t>missing_param</a:t>
            </a:r>
            <a:r>
              <a:rPr lang="en-US" dirty="0"/>
              <a:t>_ message </a:t>
            </a:r>
          </a:p>
          <a:p>
            <a:pPr>
              <a:lnSpc>
                <a:spcPct val="150000"/>
              </a:lnSpc>
            </a:pPr>
            <a:r>
              <a:rPr lang="en-US" dirty="0"/>
              <a:t>instead of </a:t>
            </a:r>
            <a:r>
              <a:rPr lang="en-US" dirty="0" err="1"/>
              <a:t>KeyError</a:t>
            </a:r>
            <a:r>
              <a:rPr lang="en-US" dirty="0"/>
              <a:t> message</a:t>
            </a:r>
          </a:p>
        </p:txBody>
      </p:sp>
    </p:spTree>
    <p:extLst>
      <p:ext uri="{BB962C8B-B14F-4D97-AF65-F5344CB8AC3E}">
        <p14:creationId xmlns:p14="http://schemas.microsoft.com/office/powerpoint/2010/main" val="2105460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Original </a:t>
            </a:r>
            <a:r>
              <a:rPr lang="en-US" b="1" dirty="0" err="1"/>
              <a:t>convert_query</a:t>
            </a:r>
            <a:endParaRPr lang="en-US" b="1" dirty="0"/>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317500" y="1825625"/>
            <a:ext cx="11557000" cy="2665693"/>
          </a:xfrm>
          <a:solidFill>
            <a:srgbClr val="D5D9DB"/>
          </a:solidFill>
        </p:spPr>
        <p:txBody>
          <a:bodyPr>
            <a:normAutofit/>
          </a:bodyPr>
          <a:lstStyle/>
          <a:p>
            <a:pPr marL="0" indent="0">
              <a:buNone/>
            </a:pPr>
            <a:r>
              <a:rPr lang="en-US" sz="2400" dirty="0">
                <a:latin typeface="Inconsolata NF" pitchFamily="49" charset="77"/>
              </a:rPr>
              <a:t>def </a:t>
            </a:r>
            <a:r>
              <a:rPr lang="en-US" sz="2400" dirty="0" err="1">
                <a:latin typeface="Inconsolata NF" pitchFamily="49" charset="77"/>
              </a:rPr>
              <a:t>convert_query</a:t>
            </a:r>
            <a:r>
              <a:rPr lang="en-US" sz="2400" dirty="0">
                <a:latin typeface="Inconsolata NF" pitchFamily="49" charset="77"/>
              </a:rPr>
              <a:t>(self, query):</a:t>
            </a:r>
          </a:p>
          <a:p>
            <a:pPr marL="0" indent="0">
              <a:buNone/>
            </a:pPr>
            <a:r>
              <a:rPr lang="en-US" sz="2400" dirty="0">
                <a:latin typeface="Inconsolata NF" pitchFamily="49" charset="77"/>
              </a:rPr>
              <a:t>	return </a:t>
            </a:r>
            <a:r>
              <a:rPr lang="en-US" sz="2400" dirty="0" err="1">
                <a:latin typeface="Inconsolata NF" pitchFamily="49" charset="77"/>
              </a:rPr>
              <a:t>FORMAT_QMARK_REGEX.sub</a:t>
            </a:r>
            <a:r>
              <a:rPr lang="en-US" sz="2400" dirty="0">
                <a:latin typeface="Inconsolata NF" pitchFamily="49" charset="77"/>
              </a:rPr>
              <a:t>("?", query).replace("%%", "%")</a:t>
            </a:r>
          </a:p>
        </p:txBody>
      </p:sp>
    </p:spTree>
    <p:extLst>
      <p:ext uri="{BB962C8B-B14F-4D97-AF65-F5344CB8AC3E}">
        <p14:creationId xmlns:p14="http://schemas.microsoft.com/office/powerpoint/2010/main" val="373110356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Incorporating Feedback</a:t>
            </a:r>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838200" y="1825625"/>
            <a:ext cx="10960100" cy="688975"/>
          </a:xfrm>
        </p:spPr>
        <p:txBody>
          <a:bodyPr>
            <a:normAutofit/>
          </a:bodyPr>
          <a:lstStyle/>
          <a:p>
            <a:r>
              <a:rPr lang="en-US" dirty="0"/>
              <a:t>Feedback from Shia</a:t>
            </a:r>
          </a:p>
          <a:p>
            <a:endParaRPr lang="en-US" dirty="0"/>
          </a:p>
          <a:p>
            <a:endParaRPr lang="en-US" dirty="0">
              <a:latin typeface="Inconsolata NF" pitchFamily="49" charset="77"/>
            </a:endParaRPr>
          </a:p>
        </p:txBody>
      </p:sp>
      <p:sp>
        <p:nvSpPr>
          <p:cNvPr id="4" name="TextBox 3">
            <a:extLst>
              <a:ext uri="{FF2B5EF4-FFF2-40B4-BE49-F238E27FC236}">
                <a16:creationId xmlns:a16="http://schemas.microsoft.com/office/drawing/2014/main" id="{750FAF8A-203B-5887-F8E2-1C61A098B661}"/>
              </a:ext>
            </a:extLst>
          </p:cNvPr>
          <p:cNvSpPr txBox="1"/>
          <p:nvPr/>
        </p:nvSpPr>
        <p:spPr>
          <a:xfrm>
            <a:off x="2164976" y="2663451"/>
            <a:ext cx="8426824" cy="923330"/>
          </a:xfrm>
          <a:prstGeom prst="rect">
            <a:avLst/>
          </a:prstGeom>
          <a:solidFill>
            <a:srgbClr val="D5D9DB"/>
          </a:solidFill>
        </p:spPr>
        <p:txBody>
          <a:bodyPr wrap="square" rtlCol="0">
            <a:spAutoFit/>
          </a:bodyPr>
          <a:lstStyle/>
          <a:p>
            <a:pPr marL="0" indent="0">
              <a:buNone/>
            </a:pPr>
            <a:r>
              <a:rPr lang="en-US" b="1" dirty="0" err="1">
                <a:latin typeface="Inconsolata NF" pitchFamily="49" charset="77"/>
              </a:rPr>
              <a:t>naming_dict</a:t>
            </a:r>
            <a:r>
              <a:rPr lang="en-US" b="1" dirty="0">
                <a:latin typeface="Inconsolata NF" pitchFamily="49" charset="77"/>
              </a:rPr>
              <a:t> = { param: f":{param}" for param in </a:t>
            </a:r>
            <a:r>
              <a:rPr lang="en-US" b="1" dirty="0" err="1">
                <a:latin typeface="Inconsolata NF" pitchFamily="49" charset="77"/>
              </a:rPr>
              <a:t>param_names</a:t>
            </a:r>
            <a:r>
              <a:rPr lang="en-US" b="1" dirty="0">
                <a:latin typeface="Inconsolata NF" pitchFamily="49" charset="77"/>
              </a:rPr>
              <a:t>} </a:t>
            </a:r>
          </a:p>
          <a:p>
            <a:pPr marL="0" indent="0">
              <a:buNone/>
            </a:pPr>
            <a:r>
              <a:rPr lang="en-US" b="1" dirty="0">
                <a:latin typeface="Inconsolata NF" pitchFamily="49" charset="77"/>
              </a:rPr>
              <a:t>query = query % </a:t>
            </a:r>
            <a:r>
              <a:rPr lang="en-US" b="1" dirty="0" err="1">
                <a:latin typeface="Inconsolata NF" pitchFamily="49" charset="77"/>
              </a:rPr>
              <a:t>naming_dict</a:t>
            </a:r>
            <a:endParaRPr lang="en-US" b="1" dirty="0">
              <a:latin typeface="Inconsolata NF" pitchFamily="49" charset="77"/>
            </a:endParaRPr>
          </a:p>
          <a:p>
            <a:endParaRPr lang="en-US" dirty="0"/>
          </a:p>
        </p:txBody>
      </p:sp>
    </p:spTree>
    <p:extLst>
      <p:ext uri="{BB962C8B-B14F-4D97-AF65-F5344CB8AC3E}">
        <p14:creationId xmlns:p14="http://schemas.microsoft.com/office/powerpoint/2010/main" val="1754527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Incorporating Feedback</a:t>
            </a:r>
            <a:endParaRPr lang="en-US" dirty="0"/>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838200" y="1690689"/>
            <a:ext cx="10960100" cy="923330"/>
          </a:xfrm>
        </p:spPr>
        <p:txBody>
          <a:bodyPr>
            <a:normAutofit/>
          </a:bodyPr>
          <a:lstStyle/>
          <a:p>
            <a:r>
              <a:rPr lang="en-US" dirty="0"/>
              <a:t>General Idea</a:t>
            </a:r>
          </a:p>
        </p:txBody>
      </p:sp>
      <p:sp>
        <p:nvSpPr>
          <p:cNvPr id="5" name="TextBox 4">
            <a:extLst>
              <a:ext uri="{FF2B5EF4-FFF2-40B4-BE49-F238E27FC236}">
                <a16:creationId xmlns:a16="http://schemas.microsoft.com/office/drawing/2014/main" id="{B89765A9-E3B1-B84A-3CF9-91D3253F01D7}"/>
              </a:ext>
            </a:extLst>
          </p:cNvPr>
          <p:cNvSpPr txBox="1"/>
          <p:nvPr/>
        </p:nvSpPr>
        <p:spPr>
          <a:xfrm>
            <a:off x="838199" y="4716495"/>
            <a:ext cx="11062447" cy="1384995"/>
          </a:xfrm>
          <a:prstGeom prst="rect">
            <a:avLst/>
          </a:prstGeom>
          <a:solidFill>
            <a:srgbClr val="D5D9DB"/>
          </a:solidFill>
        </p:spPr>
        <p:txBody>
          <a:bodyPr wrap="square" rtlCol="0">
            <a:spAutoFit/>
          </a:bodyPr>
          <a:lstStyle/>
          <a:p>
            <a:r>
              <a:rPr lang="en-US" sz="2800" b="1" dirty="0" err="1">
                <a:latin typeface="Inconsolata NF" pitchFamily="49" charset="77"/>
              </a:rPr>
              <a:t>args</a:t>
            </a:r>
            <a:r>
              <a:rPr lang="en-US" sz="2800" b="1" dirty="0">
                <a:latin typeface="Inconsolata NF" pitchFamily="49" charset="77"/>
              </a:rPr>
              <a:t> = {k: ":%s" % k for k in params} </a:t>
            </a:r>
          </a:p>
          <a:p>
            <a:r>
              <a:rPr lang="en-US" sz="2800" b="1" dirty="0">
                <a:latin typeface="Inconsolata NF" pitchFamily="49" charset="77"/>
              </a:rPr>
              <a:t>query %= </a:t>
            </a:r>
            <a:r>
              <a:rPr lang="en-US" sz="2800" b="1" dirty="0" err="1">
                <a:latin typeface="Inconsolata NF" pitchFamily="49" charset="77"/>
              </a:rPr>
              <a:t>args</a:t>
            </a:r>
            <a:endParaRPr lang="en-US" sz="2800" b="1" dirty="0">
              <a:latin typeface="Inconsolata NF" pitchFamily="49" charset="77"/>
            </a:endParaRPr>
          </a:p>
          <a:p>
            <a:endParaRPr lang="en-US" sz="2800" b="1" dirty="0"/>
          </a:p>
        </p:txBody>
      </p:sp>
      <p:sp>
        <p:nvSpPr>
          <p:cNvPr id="6" name="TextBox 5">
            <a:extLst>
              <a:ext uri="{FF2B5EF4-FFF2-40B4-BE49-F238E27FC236}">
                <a16:creationId xmlns:a16="http://schemas.microsoft.com/office/drawing/2014/main" id="{EB0C07EE-D2AF-D2BE-4E0E-7FA2A8BF7316}"/>
              </a:ext>
            </a:extLst>
          </p:cNvPr>
          <p:cNvSpPr txBox="1"/>
          <p:nvPr/>
        </p:nvSpPr>
        <p:spPr>
          <a:xfrm>
            <a:off x="838199" y="2512054"/>
            <a:ext cx="11062447" cy="1384995"/>
          </a:xfrm>
          <a:prstGeom prst="rect">
            <a:avLst/>
          </a:prstGeom>
          <a:solidFill>
            <a:srgbClr val="D5D9DB"/>
          </a:solidFill>
        </p:spPr>
        <p:txBody>
          <a:bodyPr wrap="square" rtlCol="0">
            <a:spAutoFit/>
          </a:bodyPr>
          <a:lstStyle/>
          <a:p>
            <a:pPr marL="0" indent="0">
              <a:buNone/>
            </a:pPr>
            <a:r>
              <a:rPr lang="en-US" sz="2800" b="1" dirty="0" err="1">
                <a:latin typeface="Inconsolata NF" pitchFamily="49" charset="77"/>
              </a:rPr>
              <a:t>naming_dict</a:t>
            </a:r>
            <a:r>
              <a:rPr lang="en-US" sz="2800" b="1" dirty="0">
                <a:latin typeface="Inconsolata NF" pitchFamily="49" charset="77"/>
              </a:rPr>
              <a:t> = { param: f":{param}" for param in </a:t>
            </a:r>
            <a:r>
              <a:rPr lang="en-US" sz="2800" b="1" dirty="0" err="1">
                <a:latin typeface="Inconsolata NF" pitchFamily="49" charset="77"/>
              </a:rPr>
              <a:t>param_names</a:t>
            </a:r>
            <a:r>
              <a:rPr lang="en-US" sz="2800" b="1" dirty="0">
                <a:latin typeface="Inconsolata NF" pitchFamily="49" charset="77"/>
              </a:rPr>
              <a:t>} </a:t>
            </a:r>
          </a:p>
          <a:p>
            <a:pPr marL="0" indent="0">
              <a:buNone/>
            </a:pPr>
            <a:r>
              <a:rPr lang="en-US" sz="2800" b="1" dirty="0">
                <a:latin typeface="Inconsolata NF" pitchFamily="49" charset="77"/>
              </a:rPr>
              <a:t>query = query % </a:t>
            </a:r>
            <a:r>
              <a:rPr lang="en-US" sz="2800" b="1" dirty="0" err="1">
                <a:latin typeface="Inconsolata NF" pitchFamily="49" charset="77"/>
              </a:rPr>
              <a:t>naming_dict</a:t>
            </a:r>
            <a:endParaRPr lang="en-US" sz="2800" b="1" dirty="0">
              <a:latin typeface="Inconsolata NF" pitchFamily="49" charset="77"/>
            </a:endParaRPr>
          </a:p>
          <a:p>
            <a:endParaRPr lang="en-US" sz="2800" dirty="0"/>
          </a:p>
        </p:txBody>
      </p:sp>
    </p:spTree>
    <p:extLst>
      <p:ext uri="{BB962C8B-B14F-4D97-AF65-F5344CB8AC3E}">
        <p14:creationId xmlns:p14="http://schemas.microsoft.com/office/powerpoint/2010/main" val="3631700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ED705B-ADDF-FC1E-9167-8DAB593AB7F2}"/>
              </a:ext>
            </a:extLst>
          </p:cNvPr>
          <p:cNvPicPr>
            <a:picLocks noChangeAspect="1"/>
          </p:cNvPicPr>
          <p:nvPr/>
        </p:nvPicPr>
        <p:blipFill>
          <a:blip r:embed="rId3"/>
          <a:stretch>
            <a:fillRect/>
          </a:stretch>
        </p:blipFill>
        <p:spPr>
          <a:xfrm>
            <a:off x="0" y="-1173496"/>
            <a:ext cx="12292314" cy="9735047"/>
          </a:xfrm>
          <a:prstGeom prst="rect">
            <a:avLst/>
          </a:prstGeom>
        </p:spPr>
      </p:pic>
    </p:spTree>
    <p:extLst>
      <p:ext uri="{BB962C8B-B14F-4D97-AF65-F5344CB8AC3E}">
        <p14:creationId xmlns:p14="http://schemas.microsoft.com/office/powerpoint/2010/main" val="212158050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My initial Code</a:t>
            </a:r>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838200" y="1825625"/>
            <a:ext cx="10960100" cy="3284257"/>
          </a:xfrm>
          <a:solidFill>
            <a:srgbClr val="D5D9DB"/>
          </a:solidFill>
        </p:spPr>
        <p:txBody>
          <a:bodyPr>
            <a:normAutofit lnSpcReduction="10000"/>
          </a:bodyPr>
          <a:lstStyle/>
          <a:p>
            <a:pPr marL="0" indent="0">
              <a:buNone/>
            </a:pPr>
            <a:r>
              <a:rPr lang="en-US" dirty="0">
                <a:latin typeface="Inconsolata NF" pitchFamily="49" charset="77"/>
              </a:rPr>
              <a:t>def execute(self, query, params=None):</a:t>
            </a:r>
          </a:p>
          <a:p>
            <a:pPr marL="0" indent="0">
              <a:buNone/>
            </a:pPr>
            <a:r>
              <a:rPr lang="en-US" dirty="0">
                <a:latin typeface="Inconsolata NF" pitchFamily="49" charset="77"/>
              </a:rPr>
              <a:t>    …</a:t>
            </a:r>
          </a:p>
          <a:p>
            <a:pPr marL="0" indent="0">
              <a:buNone/>
            </a:pPr>
            <a:r>
              <a:rPr lang="en-US" dirty="0">
                <a:latin typeface="Inconsolata NF" pitchFamily="49" charset="77"/>
              </a:rPr>
              <a:t>    if </a:t>
            </a:r>
            <a:r>
              <a:rPr lang="en-US" dirty="0" err="1">
                <a:latin typeface="Inconsolata NF" pitchFamily="49" charset="77"/>
              </a:rPr>
              <a:t>hasattr</a:t>
            </a:r>
            <a:r>
              <a:rPr lang="en-US" dirty="0">
                <a:latin typeface="Inconsolata NF" pitchFamily="49" charset="77"/>
              </a:rPr>
              <a:t>(params, "keys"):</a:t>
            </a:r>
          </a:p>
          <a:p>
            <a:pPr marL="0" indent="0">
              <a:buNone/>
            </a:pPr>
            <a:r>
              <a:rPr lang="en-US" dirty="0">
                <a:latin typeface="Inconsolata NF" pitchFamily="49" charset="77"/>
              </a:rPr>
              <a:t>        </a:t>
            </a:r>
            <a:r>
              <a:rPr lang="en-US" dirty="0" err="1">
                <a:latin typeface="Inconsolata NF" pitchFamily="49" charset="77"/>
              </a:rPr>
              <a:t>args</a:t>
            </a:r>
            <a:r>
              <a:rPr lang="en-US" dirty="0">
                <a:latin typeface="Inconsolata NF" pitchFamily="49" charset="77"/>
              </a:rPr>
              <a:t> = {k: ":%s" % k for k in params}</a:t>
            </a:r>
          </a:p>
          <a:p>
            <a:pPr marL="0" indent="0">
              <a:buNone/>
            </a:pPr>
            <a:r>
              <a:rPr lang="en-US" dirty="0">
                <a:latin typeface="Inconsolata NF" pitchFamily="49" charset="77"/>
              </a:rPr>
              <a:t>        query = query % </a:t>
            </a:r>
            <a:r>
              <a:rPr lang="en-US" dirty="0" err="1">
                <a:latin typeface="Inconsolata NF" pitchFamily="49" charset="77"/>
              </a:rPr>
              <a:t>args</a:t>
            </a:r>
            <a:endParaRPr lang="en-US" dirty="0">
              <a:latin typeface="Inconsolata NF" pitchFamily="49" charset="77"/>
            </a:endParaRPr>
          </a:p>
          <a:p>
            <a:pPr marL="0" indent="0">
              <a:buNone/>
            </a:pPr>
            <a:r>
              <a:rPr lang="en-US" dirty="0">
                <a:latin typeface="Inconsolata NF" pitchFamily="49" charset="77"/>
              </a:rPr>
              <a:t>    query = </a:t>
            </a:r>
            <a:r>
              <a:rPr lang="en-US" dirty="0" err="1">
                <a:latin typeface="Inconsolata NF" pitchFamily="49" charset="77"/>
              </a:rPr>
              <a:t>self.convert_query</a:t>
            </a:r>
            <a:r>
              <a:rPr lang="en-US" dirty="0">
                <a:latin typeface="Inconsolata NF" pitchFamily="49" charset="77"/>
              </a:rPr>
              <a:t>(query)</a:t>
            </a:r>
          </a:p>
          <a:p>
            <a:pPr marL="0" indent="0">
              <a:buNone/>
            </a:pPr>
            <a:r>
              <a:rPr lang="en-US" dirty="0">
                <a:latin typeface="Inconsolata NF" pitchFamily="49" charset="77"/>
              </a:rPr>
              <a:t>    …</a:t>
            </a:r>
          </a:p>
        </p:txBody>
      </p:sp>
    </p:spTree>
    <p:extLst>
      <p:ext uri="{BB962C8B-B14F-4D97-AF65-F5344CB8AC3E}">
        <p14:creationId xmlns:p14="http://schemas.microsoft.com/office/powerpoint/2010/main" val="77574050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My initial Code</a:t>
            </a:r>
            <a:endParaRPr lang="en-US" dirty="0"/>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838200" y="1825625"/>
            <a:ext cx="10960100" cy="4351338"/>
          </a:xfrm>
          <a:solidFill>
            <a:srgbClr val="D5D9DB"/>
          </a:solidFill>
        </p:spPr>
        <p:txBody>
          <a:bodyPr>
            <a:normAutofit fontScale="85000" lnSpcReduction="20000"/>
          </a:bodyPr>
          <a:lstStyle/>
          <a:p>
            <a:pPr marL="0" indent="0">
              <a:buNone/>
            </a:pPr>
            <a:r>
              <a:rPr lang="en-US" dirty="0">
                <a:latin typeface="Inconsolata NF" pitchFamily="49" charset="77"/>
              </a:rPr>
              <a:t> def </a:t>
            </a:r>
            <a:r>
              <a:rPr lang="en-US" dirty="0" err="1">
                <a:latin typeface="Inconsolata NF" pitchFamily="49" charset="77"/>
              </a:rPr>
              <a:t>executemany</a:t>
            </a:r>
            <a:r>
              <a:rPr lang="en-US" dirty="0">
                <a:latin typeface="Inconsolata NF" pitchFamily="49" charset="77"/>
              </a:rPr>
              <a:t>(self, query, </a:t>
            </a:r>
            <a:r>
              <a:rPr lang="en-US" dirty="0" err="1">
                <a:latin typeface="Inconsolata NF" pitchFamily="49" charset="77"/>
              </a:rPr>
              <a:t>param_list</a:t>
            </a:r>
            <a:r>
              <a:rPr lang="en-US" dirty="0">
                <a:latin typeface="Inconsolata NF" pitchFamily="49" charset="77"/>
              </a:rPr>
              <a:t>):</a:t>
            </a:r>
          </a:p>
          <a:p>
            <a:pPr marL="0" indent="0">
              <a:buNone/>
            </a:pPr>
            <a:r>
              <a:rPr lang="en-US" dirty="0">
                <a:latin typeface="Inconsolata NF" pitchFamily="49" charset="77"/>
              </a:rPr>
              <a:t>    …</a:t>
            </a:r>
          </a:p>
          <a:p>
            <a:pPr marL="0" indent="0">
              <a:buNone/>
            </a:pPr>
            <a:r>
              <a:rPr lang="en-US" dirty="0">
                <a:latin typeface="Inconsolata NF" pitchFamily="49" charset="77"/>
              </a:rPr>
              <a:t>    </a:t>
            </a:r>
            <a:r>
              <a:rPr lang="en-US" dirty="0" err="1">
                <a:latin typeface="Inconsolata NF" pitchFamily="49" charset="77"/>
              </a:rPr>
              <a:t>param_list</a:t>
            </a:r>
            <a:r>
              <a:rPr lang="en-US" dirty="0">
                <a:latin typeface="Inconsolata NF" pitchFamily="49" charset="77"/>
              </a:rPr>
              <a:t> = [p for p in </a:t>
            </a:r>
            <a:r>
              <a:rPr lang="en-US" dirty="0" err="1">
                <a:latin typeface="Inconsolata NF" pitchFamily="49" charset="77"/>
              </a:rPr>
              <a:t>param_list</a:t>
            </a:r>
            <a:r>
              <a:rPr lang="en-US" dirty="0">
                <a:latin typeface="Inconsolata NF" pitchFamily="49" charset="77"/>
              </a:rPr>
              <a:t>]</a:t>
            </a:r>
          </a:p>
          <a:p>
            <a:pPr marL="0" indent="0">
              <a:buNone/>
            </a:pPr>
            <a:r>
              <a:rPr lang="en-US" dirty="0">
                <a:latin typeface="Inconsolata NF" pitchFamily="49" charset="77"/>
              </a:rPr>
              <a:t>    try:</a:t>
            </a:r>
          </a:p>
          <a:p>
            <a:pPr marL="0" indent="0">
              <a:buNone/>
            </a:pPr>
            <a:r>
              <a:rPr lang="en-US" dirty="0">
                <a:latin typeface="Inconsolata NF" pitchFamily="49" charset="77"/>
              </a:rPr>
              <a:t>        if </a:t>
            </a:r>
            <a:r>
              <a:rPr lang="en-US" dirty="0" err="1">
                <a:latin typeface="Inconsolata NF" pitchFamily="49" charset="77"/>
              </a:rPr>
              <a:t>hasattr</a:t>
            </a:r>
            <a:r>
              <a:rPr lang="en-US" dirty="0">
                <a:latin typeface="Inconsolata NF" pitchFamily="49" charset="77"/>
              </a:rPr>
              <a:t>(</a:t>
            </a:r>
            <a:r>
              <a:rPr lang="en-US" dirty="0" err="1">
                <a:latin typeface="Inconsolata NF" pitchFamily="49" charset="77"/>
              </a:rPr>
              <a:t>param_list</a:t>
            </a:r>
            <a:r>
              <a:rPr lang="en-US" dirty="0">
                <a:latin typeface="Inconsolata NF" pitchFamily="49" charset="77"/>
              </a:rPr>
              <a:t>[0], "keys"):</a:t>
            </a:r>
          </a:p>
          <a:p>
            <a:pPr marL="0" indent="0">
              <a:buNone/>
            </a:pPr>
            <a:r>
              <a:rPr lang="en-US" dirty="0">
                <a:latin typeface="Inconsolata NF" pitchFamily="49" charset="77"/>
              </a:rPr>
              <a:t>            </a:t>
            </a:r>
            <a:r>
              <a:rPr lang="en-US" dirty="0" err="1">
                <a:latin typeface="Inconsolata NF" pitchFamily="49" charset="77"/>
              </a:rPr>
              <a:t>args</a:t>
            </a:r>
            <a:r>
              <a:rPr lang="en-US" dirty="0">
                <a:latin typeface="Inconsolata NF" pitchFamily="49" charset="77"/>
              </a:rPr>
              <a:t> = {k: ":%s" % k for k in </a:t>
            </a:r>
            <a:r>
              <a:rPr lang="en-US" dirty="0" err="1">
                <a:latin typeface="Inconsolata NF" pitchFamily="49" charset="77"/>
              </a:rPr>
              <a:t>param_list</a:t>
            </a:r>
            <a:r>
              <a:rPr lang="en-US" dirty="0">
                <a:latin typeface="Inconsolata NF" pitchFamily="49" charset="77"/>
              </a:rPr>
              <a:t>[0]}</a:t>
            </a:r>
          </a:p>
          <a:p>
            <a:pPr marL="0" indent="0">
              <a:buNone/>
            </a:pPr>
            <a:r>
              <a:rPr lang="en-US" dirty="0">
                <a:latin typeface="Inconsolata NF" pitchFamily="49" charset="77"/>
              </a:rPr>
              <a:t>            query = query % </a:t>
            </a:r>
            <a:r>
              <a:rPr lang="en-US" dirty="0" err="1">
                <a:latin typeface="Inconsolata NF" pitchFamily="49" charset="77"/>
              </a:rPr>
              <a:t>args</a:t>
            </a:r>
            <a:endParaRPr lang="en-US" dirty="0">
              <a:latin typeface="Inconsolata NF" pitchFamily="49" charset="77"/>
            </a:endParaRPr>
          </a:p>
          <a:p>
            <a:pPr marL="0" indent="0">
              <a:buNone/>
            </a:pPr>
            <a:r>
              <a:rPr lang="en-US" dirty="0">
                <a:latin typeface="Inconsolata NF" pitchFamily="49" charset="77"/>
              </a:rPr>
              <a:t>    except </a:t>
            </a:r>
            <a:r>
              <a:rPr lang="en-US" dirty="0" err="1">
                <a:latin typeface="Inconsolata NF" pitchFamily="49" charset="77"/>
              </a:rPr>
              <a:t>IndexError</a:t>
            </a:r>
            <a:r>
              <a:rPr lang="en-US" dirty="0">
                <a:latin typeface="Inconsolata NF" pitchFamily="49" charset="77"/>
              </a:rPr>
              <a:t>:</a:t>
            </a:r>
          </a:p>
          <a:p>
            <a:pPr marL="0" indent="0">
              <a:buNone/>
            </a:pPr>
            <a:r>
              <a:rPr lang="en-US" dirty="0">
                <a:latin typeface="Inconsolata NF" pitchFamily="49" charset="77"/>
              </a:rPr>
              <a:t>        pass</a:t>
            </a:r>
          </a:p>
          <a:p>
            <a:pPr marL="0" indent="0">
              <a:buNone/>
            </a:pPr>
            <a:r>
              <a:rPr lang="en-US" dirty="0"/>
              <a:t>         query = </a:t>
            </a:r>
            <a:r>
              <a:rPr lang="en-US" dirty="0" err="1"/>
              <a:t>self.convert_query</a:t>
            </a:r>
            <a:r>
              <a:rPr lang="en-US" dirty="0"/>
              <a:t>(query)</a:t>
            </a:r>
            <a:endParaRPr lang="en-US" dirty="0">
              <a:latin typeface="Inconsolata NF" pitchFamily="49" charset="77"/>
            </a:endParaRPr>
          </a:p>
          <a:p>
            <a:pPr marL="0" indent="0">
              <a:buNone/>
            </a:pPr>
            <a:r>
              <a:rPr lang="en-US" dirty="0">
                <a:latin typeface="Inconsolata NF" pitchFamily="49" charset="77"/>
              </a:rPr>
              <a:t>    …</a:t>
            </a:r>
          </a:p>
        </p:txBody>
      </p:sp>
    </p:spTree>
    <p:extLst>
      <p:ext uri="{BB962C8B-B14F-4D97-AF65-F5344CB8AC3E}">
        <p14:creationId xmlns:p14="http://schemas.microsoft.com/office/powerpoint/2010/main" val="420239786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9C48CB-64D8-47D9-69F0-EB3ABC7D4964}"/>
              </a:ext>
            </a:extLst>
          </p:cNvPr>
          <p:cNvSpPr>
            <a:spLocks noGrp="1"/>
          </p:cNvSpPr>
          <p:nvPr>
            <p:ph idx="1"/>
          </p:nvPr>
        </p:nvSpPr>
        <p:spPr>
          <a:xfrm>
            <a:off x="838200" y="722966"/>
            <a:ext cx="10515600" cy="4351338"/>
          </a:xfrm>
        </p:spPr>
        <p:txBody>
          <a:bodyPr/>
          <a:lstStyle/>
          <a:p>
            <a:pPr marL="0" indent="0" algn="ctr">
              <a:lnSpc>
                <a:spcPct val="150000"/>
              </a:lnSpc>
              <a:buNone/>
            </a:pPr>
            <a:r>
              <a:rPr lang="en-US" dirty="0"/>
              <a:t>✅ Replicate the Bug 🐛</a:t>
            </a:r>
          </a:p>
          <a:p>
            <a:pPr marL="0" indent="0" algn="ctr">
              <a:lnSpc>
                <a:spcPct val="150000"/>
              </a:lnSpc>
              <a:buNone/>
            </a:pPr>
            <a:r>
              <a:rPr lang="en-US" dirty="0"/>
              <a:t>✅ Read some docs </a:t>
            </a:r>
            <a:r>
              <a:rPr lang="en-US" b="1" dirty="0">
                <a:solidFill>
                  <a:srgbClr val="569CD6"/>
                </a:solidFill>
              </a:rPr>
              <a:t>📖</a:t>
            </a:r>
            <a:endParaRPr lang="en-US" dirty="0"/>
          </a:p>
          <a:p>
            <a:pPr marL="0" indent="0" algn="ctr">
              <a:lnSpc>
                <a:spcPct val="150000"/>
              </a:lnSpc>
              <a:buNone/>
            </a:pPr>
            <a:r>
              <a:rPr lang="en-US" dirty="0"/>
              <a:t>✅ Write some code </a:t>
            </a:r>
            <a:r>
              <a:rPr lang="en-US" b="1" dirty="0">
                <a:solidFill>
                  <a:srgbClr val="569CD6"/>
                </a:solidFill>
                <a:latin typeface="Inconsolata NF Regular" pitchFamily="49" charset="77"/>
              </a:rPr>
              <a:t>✍🏻</a:t>
            </a:r>
          </a:p>
          <a:p>
            <a:pPr marL="0" indent="0" algn="ctr">
              <a:lnSpc>
                <a:spcPct val="150000"/>
              </a:lnSpc>
              <a:buNone/>
            </a:pPr>
            <a:r>
              <a:rPr lang="en-US" sz="2000" dirty="0"/>
              <a:t>Write down what you learn</a:t>
            </a:r>
          </a:p>
          <a:p>
            <a:pPr marL="0" indent="0" algn="ctr">
              <a:lnSpc>
                <a:spcPct val="150000"/>
              </a:lnSpc>
              <a:buNone/>
            </a:pPr>
            <a:r>
              <a:rPr lang="en-US" dirty="0"/>
              <a:t>Test the Code 🧪</a:t>
            </a:r>
          </a:p>
        </p:txBody>
      </p:sp>
    </p:spTree>
    <p:extLst>
      <p:ext uri="{BB962C8B-B14F-4D97-AF65-F5344CB8AC3E}">
        <p14:creationId xmlns:p14="http://schemas.microsoft.com/office/powerpoint/2010/main" val="3323322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Autofit/>
          </a:bodyPr>
          <a:lstStyle/>
          <a:p>
            <a:pPr algn="ctr"/>
            <a:r>
              <a:rPr lang="en-US" sz="9600" b="1" dirty="0">
                <a:solidFill>
                  <a:srgbClr val="569CD6"/>
                </a:solidFill>
                <a:effectLst/>
                <a:latin typeface="Inconsolata NF Regular" pitchFamily="49" charset="77"/>
              </a:rPr>
              <a:t>🧪</a:t>
            </a:r>
            <a:endParaRPr lang="en-US" sz="9600" dirty="0"/>
          </a:p>
        </p:txBody>
      </p:sp>
    </p:spTree>
    <p:extLst>
      <p:ext uri="{BB962C8B-B14F-4D97-AF65-F5344CB8AC3E}">
        <p14:creationId xmlns:p14="http://schemas.microsoft.com/office/powerpoint/2010/main" val="75767458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AE341-2C07-A872-B4AE-77C70C1DC902}"/>
              </a:ext>
            </a:extLst>
          </p:cNvPr>
          <p:cNvSpPr>
            <a:spLocks noGrp="1"/>
          </p:cNvSpPr>
          <p:nvPr>
            <p:ph type="title"/>
          </p:nvPr>
        </p:nvSpPr>
        <p:spPr/>
        <p:txBody>
          <a:bodyPr/>
          <a:lstStyle/>
          <a:p>
            <a:pPr algn="ctr"/>
            <a:r>
              <a:rPr lang="en-US" b="1" dirty="0"/>
              <a:t>Tests</a:t>
            </a:r>
          </a:p>
        </p:txBody>
      </p:sp>
      <p:sp>
        <p:nvSpPr>
          <p:cNvPr id="5" name="TextBox 4">
            <a:extLst>
              <a:ext uri="{FF2B5EF4-FFF2-40B4-BE49-F238E27FC236}">
                <a16:creationId xmlns:a16="http://schemas.microsoft.com/office/drawing/2014/main" id="{DBEFB283-7E27-DD79-91E0-3F21B7D4E47D}"/>
              </a:ext>
            </a:extLst>
          </p:cNvPr>
          <p:cNvSpPr txBox="1"/>
          <p:nvPr/>
        </p:nvSpPr>
        <p:spPr>
          <a:xfrm>
            <a:off x="838200" y="2205318"/>
            <a:ext cx="10515599" cy="149329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3200" dirty="0"/>
              <a:t>Current tests</a:t>
            </a:r>
          </a:p>
          <a:p>
            <a:pPr marL="285750" indent="-285750">
              <a:lnSpc>
                <a:spcPct val="150000"/>
              </a:lnSpc>
              <a:buFont typeface="Arial" panose="020B0604020202020204" pitchFamily="34" charset="0"/>
              <a:buChar char="•"/>
            </a:pPr>
            <a:r>
              <a:rPr lang="en-US" sz="3200" dirty="0"/>
              <a:t>New tests (if needed)</a:t>
            </a:r>
          </a:p>
        </p:txBody>
      </p:sp>
    </p:spTree>
    <p:extLst>
      <p:ext uri="{BB962C8B-B14F-4D97-AF65-F5344CB8AC3E}">
        <p14:creationId xmlns:p14="http://schemas.microsoft.com/office/powerpoint/2010/main" val="1908339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AE341-2C07-A872-B4AE-77C70C1DC902}"/>
              </a:ext>
            </a:extLst>
          </p:cNvPr>
          <p:cNvSpPr>
            <a:spLocks noGrp="1"/>
          </p:cNvSpPr>
          <p:nvPr>
            <p:ph type="title"/>
          </p:nvPr>
        </p:nvSpPr>
        <p:spPr/>
        <p:txBody>
          <a:bodyPr/>
          <a:lstStyle/>
          <a:p>
            <a:pPr algn="ctr"/>
            <a:r>
              <a:rPr lang="en-US" b="1" dirty="0"/>
              <a:t>Tests: </a:t>
            </a:r>
            <a:r>
              <a:rPr lang="en-US" sz="4400" b="1" dirty="0"/>
              <a:t>Make sure current tests pass</a:t>
            </a:r>
            <a:endParaRPr lang="en-US" b="1" dirty="0"/>
          </a:p>
        </p:txBody>
      </p:sp>
      <p:sp>
        <p:nvSpPr>
          <p:cNvPr id="5" name="TextBox 4">
            <a:extLst>
              <a:ext uri="{FF2B5EF4-FFF2-40B4-BE49-F238E27FC236}">
                <a16:creationId xmlns:a16="http://schemas.microsoft.com/office/drawing/2014/main" id="{DBEFB283-7E27-DD79-91E0-3F21B7D4E47D}"/>
              </a:ext>
            </a:extLst>
          </p:cNvPr>
          <p:cNvSpPr txBox="1"/>
          <p:nvPr/>
        </p:nvSpPr>
        <p:spPr>
          <a:xfrm>
            <a:off x="838200" y="2205318"/>
            <a:ext cx="10515599" cy="297068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3200" dirty="0" err="1">
                <a:solidFill>
                  <a:srgbClr val="1F2328"/>
                </a:solidFill>
                <a:latin typeface="Inconsolata NF" pitchFamily="49" charset="77"/>
              </a:rPr>
              <a:t>supports_paramstyle_pyformat</a:t>
            </a:r>
            <a:r>
              <a:rPr lang="en-US" sz="3200" dirty="0">
                <a:solidFill>
                  <a:srgbClr val="1F2328"/>
                </a:solidFill>
                <a:latin typeface="-apple-system"/>
              </a:rPr>
              <a:t> = </a:t>
            </a:r>
            <a:r>
              <a:rPr lang="en-US" sz="3200" dirty="0">
                <a:solidFill>
                  <a:srgbClr val="1F2328"/>
                </a:solidFill>
                <a:latin typeface="Inconsolata NF" pitchFamily="49" charset="77"/>
              </a:rPr>
              <a:t>False</a:t>
            </a:r>
          </a:p>
          <a:p>
            <a:pPr marL="285750" indent="-285750">
              <a:lnSpc>
                <a:spcPct val="150000"/>
              </a:lnSpc>
              <a:buFont typeface="Arial" panose="020B0604020202020204" pitchFamily="34" charset="0"/>
              <a:buChar char="•"/>
            </a:pPr>
            <a:r>
              <a:rPr lang="en-US" sz="3200" dirty="0" err="1">
                <a:solidFill>
                  <a:srgbClr val="1F2328"/>
                </a:solidFill>
                <a:latin typeface="-apple-system"/>
              </a:rPr>
              <a:t>RawQueryTests</a:t>
            </a:r>
            <a:endParaRPr lang="en-US" sz="3200" dirty="0">
              <a:solidFill>
                <a:srgbClr val="1F2328"/>
              </a:solidFill>
              <a:latin typeface="-apple-system"/>
            </a:endParaRPr>
          </a:p>
          <a:p>
            <a:pPr marL="742950" lvl="1" indent="-285750">
              <a:lnSpc>
                <a:spcPct val="150000"/>
              </a:lnSpc>
              <a:buFont typeface="Arial" panose="020B0604020202020204" pitchFamily="34" charset="0"/>
              <a:buChar char="•"/>
            </a:pPr>
            <a:r>
              <a:rPr lang="en-US" sz="3200" dirty="0" err="1">
                <a:solidFill>
                  <a:srgbClr val="1F2328"/>
                </a:solidFill>
                <a:latin typeface="-apple-system"/>
              </a:rPr>
              <a:t>test_pyformat_params</a:t>
            </a:r>
            <a:endParaRPr lang="en-US" sz="3200" dirty="0">
              <a:solidFill>
                <a:srgbClr val="1F2328"/>
              </a:solidFill>
              <a:latin typeface="-apple-system"/>
            </a:endParaRPr>
          </a:p>
          <a:p>
            <a:pPr marL="742950" lvl="1" indent="-285750">
              <a:lnSpc>
                <a:spcPct val="150000"/>
              </a:lnSpc>
              <a:buFont typeface="Arial" panose="020B0604020202020204" pitchFamily="34" charset="0"/>
              <a:buChar char="•"/>
            </a:pPr>
            <a:r>
              <a:rPr lang="en-US" sz="3200" dirty="0" err="1">
                <a:solidFill>
                  <a:srgbClr val="1F2328"/>
                </a:solidFill>
                <a:latin typeface="-apple-system"/>
              </a:rPr>
              <a:t>test_query_representation</a:t>
            </a:r>
            <a:endParaRPr lang="en-US" sz="3200" dirty="0">
              <a:solidFill>
                <a:srgbClr val="1F2328"/>
              </a:solidFill>
              <a:latin typeface="-apple-system"/>
            </a:endParaRPr>
          </a:p>
        </p:txBody>
      </p:sp>
    </p:spTree>
    <p:extLst>
      <p:ext uri="{BB962C8B-B14F-4D97-AF65-F5344CB8AC3E}">
        <p14:creationId xmlns:p14="http://schemas.microsoft.com/office/powerpoint/2010/main" val="1132705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AE341-2C07-A872-B4AE-77C70C1DC902}"/>
              </a:ext>
            </a:extLst>
          </p:cNvPr>
          <p:cNvSpPr>
            <a:spLocks noGrp="1"/>
          </p:cNvSpPr>
          <p:nvPr>
            <p:ph type="title"/>
          </p:nvPr>
        </p:nvSpPr>
        <p:spPr/>
        <p:txBody>
          <a:bodyPr/>
          <a:lstStyle/>
          <a:p>
            <a:pPr algn="ctr"/>
            <a:r>
              <a:rPr lang="en-US" b="1" dirty="0"/>
              <a:t>Tests: </a:t>
            </a:r>
            <a:r>
              <a:rPr lang="en-US" sz="4400" b="1" dirty="0"/>
              <a:t>Make sure current tests pass</a:t>
            </a:r>
            <a:endParaRPr lang="en-US" dirty="0"/>
          </a:p>
        </p:txBody>
      </p:sp>
      <p:sp>
        <p:nvSpPr>
          <p:cNvPr id="5" name="TextBox 4">
            <a:extLst>
              <a:ext uri="{FF2B5EF4-FFF2-40B4-BE49-F238E27FC236}">
                <a16:creationId xmlns:a16="http://schemas.microsoft.com/office/drawing/2014/main" id="{DBEFB283-7E27-DD79-91E0-3F21B7D4E47D}"/>
              </a:ext>
            </a:extLst>
          </p:cNvPr>
          <p:cNvSpPr txBox="1"/>
          <p:nvPr/>
        </p:nvSpPr>
        <p:spPr>
          <a:xfrm>
            <a:off x="838201" y="2485236"/>
            <a:ext cx="10515599" cy="1569660"/>
          </a:xfrm>
          <a:prstGeom prst="rect">
            <a:avLst/>
          </a:prstGeom>
          <a:noFill/>
        </p:spPr>
        <p:txBody>
          <a:bodyPr wrap="square" rtlCol="0">
            <a:spAutoFit/>
          </a:bodyPr>
          <a:lstStyle/>
          <a:p>
            <a:r>
              <a:rPr lang="en-US" sz="3200" dirty="0"/>
              <a:t>@</a:t>
            </a:r>
            <a:r>
              <a:rPr lang="en-US" sz="3200" dirty="0" err="1"/>
              <a:t>skipUnlessDBFeature</a:t>
            </a:r>
            <a:r>
              <a:rPr lang="en-US" sz="3200" dirty="0"/>
              <a:t>("</a:t>
            </a:r>
            <a:r>
              <a:rPr lang="en-US" sz="3200" dirty="0" err="1"/>
              <a:t>supports_paramstyle_pyformat</a:t>
            </a:r>
            <a:r>
              <a:rPr lang="en-US" sz="3200" dirty="0"/>
              <a:t>")</a:t>
            </a:r>
            <a:endParaRPr lang="en-US" sz="3200" dirty="0">
              <a:solidFill>
                <a:srgbClr val="1F2328"/>
              </a:solidFill>
              <a:latin typeface="-apple-system"/>
            </a:endParaRPr>
          </a:p>
          <a:p>
            <a:r>
              <a:rPr lang="en-US" sz="3200" dirty="0" err="1">
                <a:solidFill>
                  <a:srgbClr val="1F2328"/>
                </a:solidFill>
                <a:latin typeface="-apple-system"/>
              </a:rPr>
              <a:t>test_pyformat_params</a:t>
            </a:r>
            <a:r>
              <a:rPr lang="en-US" sz="3200" dirty="0">
                <a:solidFill>
                  <a:srgbClr val="1F2328"/>
                </a:solidFill>
                <a:latin typeface="-apple-system"/>
              </a:rPr>
              <a:t>(self):</a:t>
            </a:r>
          </a:p>
          <a:p>
            <a:r>
              <a:rPr lang="en-US" sz="3200" dirty="0">
                <a:solidFill>
                  <a:srgbClr val="1F2328"/>
                </a:solidFill>
                <a:latin typeface="-apple-system"/>
              </a:rPr>
              <a:t>	…</a:t>
            </a:r>
          </a:p>
        </p:txBody>
      </p:sp>
    </p:spTree>
    <p:extLst>
      <p:ext uri="{BB962C8B-B14F-4D97-AF65-F5344CB8AC3E}">
        <p14:creationId xmlns:p14="http://schemas.microsoft.com/office/powerpoint/2010/main" val="3287975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AE341-2C07-A872-B4AE-77C70C1DC902}"/>
              </a:ext>
            </a:extLst>
          </p:cNvPr>
          <p:cNvSpPr>
            <a:spLocks noGrp="1"/>
          </p:cNvSpPr>
          <p:nvPr>
            <p:ph type="title"/>
          </p:nvPr>
        </p:nvSpPr>
        <p:spPr/>
        <p:txBody>
          <a:bodyPr/>
          <a:lstStyle/>
          <a:p>
            <a:pPr algn="ctr"/>
            <a:r>
              <a:rPr lang="en-US" b="1" dirty="0"/>
              <a:t>Tests: </a:t>
            </a:r>
            <a:r>
              <a:rPr lang="en-US" sz="4400" b="1" dirty="0"/>
              <a:t>Make sure current tests pass</a:t>
            </a:r>
            <a:endParaRPr lang="en-US" dirty="0"/>
          </a:p>
        </p:txBody>
      </p:sp>
      <p:sp>
        <p:nvSpPr>
          <p:cNvPr id="5" name="TextBox 4">
            <a:extLst>
              <a:ext uri="{FF2B5EF4-FFF2-40B4-BE49-F238E27FC236}">
                <a16:creationId xmlns:a16="http://schemas.microsoft.com/office/drawing/2014/main" id="{DBEFB283-7E27-DD79-91E0-3F21B7D4E47D}"/>
              </a:ext>
            </a:extLst>
          </p:cNvPr>
          <p:cNvSpPr txBox="1"/>
          <p:nvPr/>
        </p:nvSpPr>
        <p:spPr>
          <a:xfrm>
            <a:off x="838200" y="2205318"/>
            <a:ext cx="10515599" cy="148931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3200" dirty="0">
                <a:solidFill>
                  <a:srgbClr val="1F2328"/>
                </a:solidFill>
              </a:rPr>
              <a:t>Add my proposed code</a:t>
            </a:r>
          </a:p>
          <a:p>
            <a:pPr marL="285750" indent="-285750">
              <a:lnSpc>
                <a:spcPct val="150000"/>
              </a:lnSpc>
              <a:buFont typeface="Arial" panose="020B0604020202020204" pitchFamily="34" charset="0"/>
              <a:buChar char="•"/>
            </a:pPr>
            <a:r>
              <a:rPr lang="en-US" sz="3200" dirty="0">
                <a:solidFill>
                  <a:srgbClr val="1F2328"/>
                </a:solidFill>
              </a:rPr>
              <a:t>Change</a:t>
            </a:r>
            <a:r>
              <a:rPr lang="en-US" sz="3200" dirty="0">
                <a:solidFill>
                  <a:srgbClr val="1F2328"/>
                </a:solidFill>
                <a:latin typeface="Inconsolata NF" pitchFamily="49" charset="77"/>
              </a:rPr>
              <a:t> </a:t>
            </a:r>
            <a:r>
              <a:rPr lang="en-US" sz="3200" dirty="0" err="1">
                <a:solidFill>
                  <a:srgbClr val="1F2328"/>
                </a:solidFill>
                <a:latin typeface="Inconsolata NF" pitchFamily="49" charset="77"/>
              </a:rPr>
              <a:t>supports_paramstyle_pyformat</a:t>
            </a:r>
            <a:r>
              <a:rPr lang="en-US" sz="3200" dirty="0">
                <a:solidFill>
                  <a:srgbClr val="1F2328"/>
                </a:solidFill>
              </a:rPr>
              <a:t> to be </a:t>
            </a:r>
            <a:r>
              <a:rPr lang="en-US" sz="3200" dirty="0">
                <a:solidFill>
                  <a:srgbClr val="1F2328"/>
                </a:solidFill>
                <a:latin typeface="Inconsolata NF" pitchFamily="49" charset="77"/>
              </a:rPr>
              <a:t>True</a:t>
            </a:r>
            <a:endParaRPr lang="en-US" sz="3200" dirty="0">
              <a:solidFill>
                <a:srgbClr val="1F2328"/>
              </a:solidFill>
              <a:latin typeface="-apple-system"/>
            </a:endParaRPr>
          </a:p>
        </p:txBody>
      </p:sp>
    </p:spTree>
    <p:extLst>
      <p:ext uri="{BB962C8B-B14F-4D97-AF65-F5344CB8AC3E}">
        <p14:creationId xmlns:p14="http://schemas.microsoft.com/office/powerpoint/2010/main" val="2821595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AE341-2C07-A872-B4AE-77C70C1DC902}"/>
              </a:ext>
            </a:extLst>
          </p:cNvPr>
          <p:cNvSpPr>
            <a:spLocks noGrp="1"/>
          </p:cNvSpPr>
          <p:nvPr>
            <p:ph type="title"/>
          </p:nvPr>
        </p:nvSpPr>
        <p:spPr/>
        <p:txBody>
          <a:bodyPr/>
          <a:lstStyle/>
          <a:p>
            <a:pPr algn="ctr"/>
            <a:r>
              <a:rPr lang="en-US" dirty="0"/>
              <a:t>Tests: </a:t>
            </a:r>
            <a:r>
              <a:rPr lang="en-US" sz="4400" dirty="0"/>
              <a:t>Write New Tests</a:t>
            </a:r>
            <a:endParaRPr lang="en-US" dirty="0"/>
          </a:p>
        </p:txBody>
      </p:sp>
      <p:sp>
        <p:nvSpPr>
          <p:cNvPr id="5" name="TextBox 4">
            <a:extLst>
              <a:ext uri="{FF2B5EF4-FFF2-40B4-BE49-F238E27FC236}">
                <a16:creationId xmlns:a16="http://schemas.microsoft.com/office/drawing/2014/main" id="{DBEFB283-7E27-DD79-91E0-3F21B7D4E47D}"/>
              </a:ext>
            </a:extLst>
          </p:cNvPr>
          <p:cNvSpPr txBox="1"/>
          <p:nvPr/>
        </p:nvSpPr>
        <p:spPr>
          <a:xfrm>
            <a:off x="838200" y="2205318"/>
            <a:ext cx="10515599" cy="75463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3200" dirty="0"/>
              <a:t>Not needed</a:t>
            </a:r>
          </a:p>
        </p:txBody>
      </p:sp>
    </p:spTree>
    <p:extLst>
      <p:ext uri="{BB962C8B-B14F-4D97-AF65-F5344CB8AC3E}">
        <p14:creationId xmlns:p14="http://schemas.microsoft.com/office/powerpoint/2010/main" val="1670163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AE341-2C07-A872-B4AE-77C70C1DC902}"/>
              </a:ext>
            </a:extLst>
          </p:cNvPr>
          <p:cNvSpPr>
            <a:spLocks noGrp="1"/>
          </p:cNvSpPr>
          <p:nvPr>
            <p:ph type="title"/>
          </p:nvPr>
        </p:nvSpPr>
        <p:spPr/>
        <p:txBody>
          <a:bodyPr/>
          <a:lstStyle/>
          <a:p>
            <a:pPr algn="ctr"/>
            <a:r>
              <a:rPr lang="en-US" b="1" dirty="0"/>
              <a:t>Tests</a:t>
            </a:r>
          </a:p>
        </p:txBody>
      </p:sp>
      <p:sp>
        <p:nvSpPr>
          <p:cNvPr id="3" name="TextBox 2">
            <a:extLst>
              <a:ext uri="{FF2B5EF4-FFF2-40B4-BE49-F238E27FC236}">
                <a16:creationId xmlns:a16="http://schemas.microsoft.com/office/drawing/2014/main" id="{180C4816-5FD6-9A12-2061-8B07D6464B2C}"/>
              </a:ext>
            </a:extLst>
          </p:cNvPr>
          <p:cNvSpPr txBox="1"/>
          <p:nvPr/>
        </p:nvSpPr>
        <p:spPr>
          <a:xfrm>
            <a:off x="1882588" y="2890391"/>
            <a:ext cx="8426824" cy="1077218"/>
          </a:xfrm>
          <a:prstGeom prst="rect">
            <a:avLst/>
          </a:prstGeom>
          <a:solidFill>
            <a:srgbClr val="D5D9DB"/>
          </a:solidFill>
        </p:spPr>
        <p:txBody>
          <a:bodyPr wrap="square" rtlCol="0">
            <a:spAutoFit/>
          </a:bodyPr>
          <a:lstStyle/>
          <a:p>
            <a:r>
              <a:rPr lang="en-US" sz="3200" dirty="0">
                <a:latin typeface="Inconsolata NF" pitchFamily="49" charset="77"/>
              </a:rPr>
              <a:t>./</a:t>
            </a:r>
            <a:r>
              <a:rPr lang="en-US" sz="3200" dirty="0" err="1">
                <a:latin typeface="Inconsolata NF" pitchFamily="49" charset="77"/>
              </a:rPr>
              <a:t>runtests.py</a:t>
            </a:r>
            <a:r>
              <a:rPr lang="en-US" sz="3200" dirty="0">
                <a:latin typeface="Inconsolata NF" pitchFamily="49" charset="77"/>
              </a:rPr>
              <a:t> -k </a:t>
            </a:r>
            <a:r>
              <a:rPr lang="en-US" sz="3200" dirty="0" err="1">
                <a:latin typeface="Inconsolata NF" pitchFamily="49" charset="77"/>
              </a:rPr>
              <a:t>test_pyformat_params</a:t>
            </a:r>
            <a:r>
              <a:rPr lang="en-US" sz="3200" dirty="0">
                <a:latin typeface="Inconsolata NF" pitchFamily="49" charset="77"/>
              </a:rPr>
              <a:t> -k </a:t>
            </a:r>
            <a:r>
              <a:rPr lang="en-US" sz="3200" dirty="0" err="1">
                <a:latin typeface="Inconsolata NF" pitchFamily="49" charset="77"/>
              </a:rPr>
              <a:t>test_query_representation</a:t>
            </a:r>
            <a:endParaRPr lang="en-US" sz="3200" dirty="0">
              <a:latin typeface="Inconsolata NF" pitchFamily="49" charset="77"/>
            </a:endParaRPr>
          </a:p>
        </p:txBody>
      </p:sp>
    </p:spTree>
    <p:extLst>
      <p:ext uri="{BB962C8B-B14F-4D97-AF65-F5344CB8AC3E}">
        <p14:creationId xmlns:p14="http://schemas.microsoft.com/office/powerpoint/2010/main" val="4243989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icture of the speaker Ryan Cheley">
            <a:extLst>
              <a:ext uri="{FF2B5EF4-FFF2-40B4-BE49-F238E27FC236}">
                <a16:creationId xmlns:a16="http://schemas.microsoft.com/office/drawing/2014/main" id="{AEDF12F9-47C3-5590-662F-E758FA0A921E}"/>
              </a:ext>
            </a:extLst>
          </p:cNvPr>
          <p:cNvPicPr>
            <a:picLocks noChangeAspect="1"/>
          </p:cNvPicPr>
          <p:nvPr/>
        </p:nvPicPr>
        <p:blipFill>
          <a:blip r:embed="rId3"/>
          <a:stretch>
            <a:fillRect/>
          </a:stretch>
        </p:blipFill>
        <p:spPr>
          <a:xfrm>
            <a:off x="302062" y="-601329"/>
            <a:ext cx="11587876" cy="15453482"/>
          </a:xfrm>
          <a:prstGeom prst="rect">
            <a:avLst/>
          </a:prstGeom>
        </p:spPr>
      </p:pic>
    </p:spTree>
    <p:extLst>
      <p:ext uri="{BB962C8B-B14F-4D97-AF65-F5344CB8AC3E}">
        <p14:creationId xmlns:p14="http://schemas.microsoft.com/office/powerpoint/2010/main" val="139262288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AE341-2C07-A872-B4AE-77C70C1DC902}"/>
              </a:ext>
            </a:extLst>
          </p:cNvPr>
          <p:cNvSpPr>
            <a:spLocks noGrp="1"/>
          </p:cNvSpPr>
          <p:nvPr>
            <p:ph type="title"/>
          </p:nvPr>
        </p:nvSpPr>
        <p:spPr/>
        <p:txBody>
          <a:bodyPr/>
          <a:lstStyle/>
          <a:p>
            <a:pPr algn="ctr"/>
            <a:r>
              <a:rPr lang="en-US" b="1" dirty="0"/>
              <a:t>Tests: </a:t>
            </a:r>
            <a:r>
              <a:rPr lang="en-US" sz="4400" b="1" dirty="0"/>
              <a:t>Make sure current tests pass</a:t>
            </a:r>
            <a:endParaRPr lang="en-US" b="1" dirty="0"/>
          </a:p>
        </p:txBody>
      </p:sp>
      <p:sp>
        <p:nvSpPr>
          <p:cNvPr id="5" name="TextBox 4">
            <a:extLst>
              <a:ext uri="{FF2B5EF4-FFF2-40B4-BE49-F238E27FC236}">
                <a16:creationId xmlns:a16="http://schemas.microsoft.com/office/drawing/2014/main" id="{DBEFB283-7E27-DD79-91E0-3F21B7D4E47D}"/>
              </a:ext>
            </a:extLst>
          </p:cNvPr>
          <p:cNvSpPr txBox="1"/>
          <p:nvPr/>
        </p:nvSpPr>
        <p:spPr>
          <a:xfrm>
            <a:off x="838200" y="2205318"/>
            <a:ext cx="10515599" cy="221285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3200" dirty="0" err="1">
                <a:solidFill>
                  <a:srgbClr val="1F2328"/>
                </a:solidFill>
                <a:latin typeface="Inconsolata NF" pitchFamily="49" charset="77"/>
              </a:rPr>
              <a:t>supports_paramstyle_pyformat</a:t>
            </a:r>
            <a:r>
              <a:rPr lang="en-US" sz="3200" dirty="0">
                <a:solidFill>
                  <a:srgbClr val="1F2328"/>
                </a:solidFill>
                <a:latin typeface="-apple-system"/>
              </a:rPr>
              <a:t> = </a:t>
            </a:r>
            <a:r>
              <a:rPr lang="en-US" sz="3200" dirty="0">
                <a:solidFill>
                  <a:srgbClr val="1F2328"/>
                </a:solidFill>
                <a:latin typeface="Inconsolata NF" pitchFamily="49" charset="77"/>
              </a:rPr>
              <a:t>False</a:t>
            </a:r>
          </a:p>
          <a:p>
            <a:pPr marL="285750" indent="-285750">
              <a:lnSpc>
                <a:spcPct val="150000"/>
              </a:lnSpc>
              <a:buFont typeface="Arial" panose="020B0604020202020204" pitchFamily="34" charset="0"/>
              <a:buChar char="•"/>
            </a:pPr>
            <a:r>
              <a:rPr lang="en-US" sz="3200" dirty="0" err="1">
                <a:latin typeface="Inconsolata NF" pitchFamily="49" charset="77"/>
              </a:rPr>
              <a:t>test_pyformat_params</a:t>
            </a:r>
            <a:endParaRPr lang="en-US" sz="3200" dirty="0">
              <a:latin typeface="Inconsolata NF" pitchFamily="49" charset="77"/>
            </a:endParaRPr>
          </a:p>
          <a:p>
            <a:pPr marL="285750" indent="-285750">
              <a:lnSpc>
                <a:spcPct val="150000"/>
              </a:lnSpc>
              <a:buFont typeface="Arial" panose="020B0604020202020204" pitchFamily="34" charset="0"/>
              <a:buChar char="•"/>
            </a:pPr>
            <a:r>
              <a:rPr lang="en-US" sz="3200" dirty="0" err="1">
                <a:latin typeface="Inconsolata NF" pitchFamily="49" charset="77"/>
              </a:rPr>
              <a:t>test_query_representation</a:t>
            </a:r>
            <a:endParaRPr lang="en-US" sz="3200" dirty="0">
              <a:solidFill>
                <a:srgbClr val="1F2328"/>
              </a:solidFill>
              <a:latin typeface="Inconsolata NF" pitchFamily="49" charset="77"/>
            </a:endParaRPr>
          </a:p>
        </p:txBody>
      </p:sp>
    </p:spTree>
    <p:extLst>
      <p:ext uri="{BB962C8B-B14F-4D97-AF65-F5344CB8AC3E}">
        <p14:creationId xmlns:p14="http://schemas.microsoft.com/office/powerpoint/2010/main" val="3654127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AE341-2C07-A872-B4AE-77C70C1DC902}"/>
              </a:ext>
            </a:extLst>
          </p:cNvPr>
          <p:cNvSpPr>
            <a:spLocks noGrp="1"/>
          </p:cNvSpPr>
          <p:nvPr>
            <p:ph type="title"/>
          </p:nvPr>
        </p:nvSpPr>
        <p:spPr/>
        <p:txBody>
          <a:bodyPr/>
          <a:lstStyle/>
          <a:p>
            <a:pPr algn="ctr"/>
            <a:r>
              <a:rPr lang="en-US" b="1" dirty="0"/>
              <a:t>Tests: </a:t>
            </a:r>
            <a:r>
              <a:rPr lang="en-US" sz="4400" b="1" dirty="0"/>
              <a:t>Make sure current tests pass</a:t>
            </a:r>
            <a:endParaRPr lang="en-US" dirty="0"/>
          </a:p>
        </p:txBody>
      </p:sp>
      <p:sp>
        <p:nvSpPr>
          <p:cNvPr id="3" name="TextBox 2">
            <a:extLst>
              <a:ext uri="{FF2B5EF4-FFF2-40B4-BE49-F238E27FC236}">
                <a16:creationId xmlns:a16="http://schemas.microsoft.com/office/drawing/2014/main" id="{2737A725-10A7-BBBB-A41B-B5896FB57477}"/>
              </a:ext>
            </a:extLst>
          </p:cNvPr>
          <p:cNvSpPr txBox="1"/>
          <p:nvPr/>
        </p:nvSpPr>
        <p:spPr>
          <a:xfrm>
            <a:off x="636813" y="2054087"/>
            <a:ext cx="10918374" cy="3693319"/>
          </a:xfrm>
          <a:prstGeom prst="rect">
            <a:avLst/>
          </a:prstGeom>
          <a:solidFill>
            <a:srgbClr val="D5D9DB"/>
          </a:solidFill>
        </p:spPr>
        <p:txBody>
          <a:bodyPr wrap="none" rtlCol="0">
            <a:spAutoFit/>
          </a:bodyPr>
          <a:lstStyle/>
          <a:p>
            <a:r>
              <a:rPr lang="en-US" dirty="0">
                <a:latin typeface="Inconsolata NF" pitchFamily="49" charset="77"/>
              </a:rPr>
              <a:t>Testing against Django installed in '/Users/</a:t>
            </a:r>
            <a:r>
              <a:rPr lang="en-US" dirty="0" err="1">
                <a:latin typeface="Inconsolata NF" pitchFamily="49" charset="77"/>
              </a:rPr>
              <a:t>ryan</a:t>
            </a:r>
            <a:r>
              <a:rPr lang="en-US" dirty="0">
                <a:latin typeface="Inconsolata NF" pitchFamily="49" charset="77"/>
              </a:rPr>
              <a:t>/</a:t>
            </a:r>
            <a:r>
              <a:rPr lang="en-US" dirty="0" err="1">
                <a:latin typeface="Inconsolata NF" pitchFamily="49" charset="77"/>
              </a:rPr>
              <a:t>github</a:t>
            </a:r>
            <a:r>
              <a:rPr lang="en-US" dirty="0">
                <a:latin typeface="Inconsolata NF" pitchFamily="49" charset="77"/>
              </a:rPr>
              <a:t>/</a:t>
            </a:r>
            <a:r>
              <a:rPr lang="en-US" dirty="0" err="1">
                <a:latin typeface="Inconsolata NF" pitchFamily="49" charset="77"/>
              </a:rPr>
              <a:t>django</a:t>
            </a:r>
            <a:r>
              <a:rPr lang="en-US" dirty="0">
                <a:latin typeface="Inconsolata NF" pitchFamily="49" charset="77"/>
              </a:rPr>
              <a:t>/</a:t>
            </a:r>
            <a:r>
              <a:rPr lang="en-US" dirty="0" err="1">
                <a:latin typeface="Inconsolata NF" pitchFamily="49" charset="77"/>
              </a:rPr>
              <a:t>django</a:t>
            </a:r>
            <a:r>
              <a:rPr lang="en-US" dirty="0">
                <a:latin typeface="Inconsolata NF" pitchFamily="49" charset="77"/>
              </a:rPr>
              <a:t>' with up to 8 processes</a:t>
            </a:r>
          </a:p>
          <a:p>
            <a:r>
              <a:rPr lang="en-US" dirty="0">
                <a:latin typeface="Inconsolata NF" pitchFamily="49" charset="77"/>
              </a:rPr>
              <a:t>Found </a:t>
            </a:r>
            <a:r>
              <a:rPr lang="en-US" sz="5400" dirty="0">
                <a:latin typeface="Inconsolata NF" pitchFamily="49" charset="77"/>
              </a:rPr>
              <a:t>2</a:t>
            </a:r>
            <a:r>
              <a:rPr lang="en-US" dirty="0">
                <a:latin typeface="Inconsolata NF" pitchFamily="49" charset="77"/>
              </a:rPr>
              <a:t> test(s).</a:t>
            </a:r>
          </a:p>
          <a:p>
            <a:r>
              <a:rPr lang="en-US" dirty="0">
                <a:latin typeface="Inconsolata NF" pitchFamily="49" charset="77"/>
              </a:rPr>
              <a:t>Creating test database for alias 'default'...</a:t>
            </a:r>
          </a:p>
          <a:p>
            <a:r>
              <a:rPr lang="en-US" dirty="0">
                <a:latin typeface="Inconsolata NF" pitchFamily="49" charset="77"/>
              </a:rPr>
              <a:t>System check identified no issues (17 silenced).</a:t>
            </a:r>
          </a:p>
          <a:p>
            <a:r>
              <a:rPr lang="en-US" sz="5400" dirty="0">
                <a:highlight>
                  <a:srgbClr val="FFFF00"/>
                </a:highlight>
                <a:latin typeface="Inconsolata NF" pitchFamily="49" charset="77"/>
              </a:rPr>
              <a:t>s</a:t>
            </a:r>
            <a:r>
              <a:rPr lang="en-US" dirty="0">
                <a:latin typeface="Inconsolata NF" pitchFamily="49" charset="77"/>
              </a:rPr>
              <a:t>.</a:t>
            </a:r>
          </a:p>
          <a:p>
            <a:r>
              <a:rPr lang="en-US" dirty="0">
                <a:latin typeface="Inconsolata NF" pitchFamily="49" charset="77"/>
              </a:rPr>
              <a:t>----------------------------------------------------------------------</a:t>
            </a:r>
          </a:p>
          <a:p>
            <a:r>
              <a:rPr lang="en-US" dirty="0">
                <a:latin typeface="Inconsolata NF" pitchFamily="49" charset="77"/>
              </a:rPr>
              <a:t>Ran </a:t>
            </a:r>
            <a:r>
              <a:rPr lang="en-US" sz="5400" dirty="0">
                <a:latin typeface="Inconsolata NF" pitchFamily="49" charset="77"/>
              </a:rPr>
              <a:t>2</a:t>
            </a:r>
            <a:r>
              <a:rPr lang="en-US" dirty="0">
                <a:latin typeface="Inconsolata NF" pitchFamily="49" charset="77"/>
              </a:rPr>
              <a:t> tests in 0.028s</a:t>
            </a:r>
          </a:p>
        </p:txBody>
      </p:sp>
    </p:spTree>
    <p:extLst>
      <p:ext uri="{BB962C8B-B14F-4D97-AF65-F5344CB8AC3E}">
        <p14:creationId xmlns:p14="http://schemas.microsoft.com/office/powerpoint/2010/main" val="135221645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AE341-2C07-A872-B4AE-77C70C1DC902}"/>
              </a:ext>
            </a:extLst>
          </p:cNvPr>
          <p:cNvSpPr>
            <a:spLocks noGrp="1"/>
          </p:cNvSpPr>
          <p:nvPr>
            <p:ph type="title"/>
          </p:nvPr>
        </p:nvSpPr>
        <p:spPr/>
        <p:txBody>
          <a:bodyPr/>
          <a:lstStyle/>
          <a:p>
            <a:pPr algn="ctr"/>
            <a:r>
              <a:rPr lang="en-US" b="1" dirty="0"/>
              <a:t>Tests: </a:t>
            </a:r>
            <a:r>
              <a:rPr lang="en-US" sz="4400" b="1" dirty="0"/>
              <a:t>Make sure current tests pass</a:t>
            </a:r>
            <a:endParaRPr lang="en-US" dirty="0"/>
          </a:p>
        </p:txBody>
      </p:sp>
      <p:sp>
        <p:nvSpPr>
          <p:cNvPr id="3" name="TextBox 2">
            <a:extLst>
              <a:ext uri="{FF2B5EF4-FFF2-40B4-BE49-F238E27FC236}">
                <a16:creationId xmlns:a16="http://schemas.microsoft.com/office/drawing/2014/main" id="{2737A725-10A7-BBBB-A41B-B5896FB57477}"/>
              </a:ext>
            </a:extLst>
          </p:cNvPr>
          <p:cNvSpPr txBox="1"/>
          <p:nvPr/>
        </p:nvSpPr>
        <p:spPr>
          <a:xfrm>
            <a:off x="636813" y="2054087"/>
            <a:ext cx="10918374" cy="3970318"/>
          </a:xfrm>
          <a:prstGeom prst="rect">
            <a:avLst/>
          </a:prstGeom>
          <a:solidFill>
            <a:srgbClr val="D5D9DB"/>
          </a:solidFill>
        </p:spPr>
        <p:txBody>
          <a:bodyPr wrap="none" rtlCol="0">
            <a:spAutoFit/>
          </a:bodyPr>
          <a:lstStyle/>
          <a:p>
            <a:r>
              <a:rPr lang="en-US" dirty="0">
                <a:latin typeface="Inconsolata NF" pitchFamily="49" charset="77"/>
              </a:rPr>
              <a:t>Testing against Django installed in '/Users/</a:t>
            </a:r>
            <a:r>
              <a:rPr lang="en-US" dirty="0" err="1">
                <a:latin typeface="Inconsolata NF" pitchFamily="49" charset="77"/>
              </a:rPr>
              <a:t>ryan</a:t>
            </a:r>
            <a:r>
              <a:rPr lang="en-US" dirty="0">
                <a:latin typeface="Inconsolata NF" pitchFamily="49" charset="77"/>
              </a:rPr>
              <a:t>/</a:t>
            </a:r>
            <a:r>
              <a:rPr lang="en-US" dirty="0" err="1">
                <a:latin typeface="Inconsolata NF" pitchFamily="49" charset="77"/>
              </a:rPr>
              <a:t>github</a:t>
            </a:r>
            <a:r>
              <a:rPr lang="en-US" dirty="0">
                <a:latin typeface="Inconsolata NF" pitchFamily="49" charset="77"/>
              </a:rPr>
              <a:t>/</a:t>
            </a:r>
            <a:r>
              <a:rPr lang="en-US" dirty="0" err="1">
                <a:latin typeface="Inconsolata NF" pitchFamily="49" charset="77"/>
              </a:rPr>
              <a:t>django</a:t>
            </a:r>
            <a:r>
              <a:rPr lang="en-US" dirty="0">
                <a:latin typeface="Inconsolata NF" pitchFamily="49" charset="77"/>
              </a:rPr>
              <a:t>/</a:t>
            </a:r>
            <a:r>
              <a:rPr lang="en-US" dirty="0" err="1">
                <a:latin typeface="Inconsolata NF" pitchFamily="49" charset="77"/>
              </a:rPr>
              <a:t>django</a:t>
            </a:r>
            <a:r>
              <a:rPr lang="en-US" dirty="0">
                <a:latin typeface="Inconsolata NF" pitchFamily="49" charset="77"/>
              </a:rPr>
              <a:t>' with up to 8 processes</a:t>
            </a:r>
          </a:p>
          <a:p>
            <a:r>
              <a:rPr lang="en-US" dirty="0">
                <a:latin typeface="Inconsolata NF" pitchFamily="49" charset="77"/>
              </a:rPr>
              <a:t>Found </a:t>
            </a:r>
            <a:r>
              <a:rPr lang="en-US" sz="5400" dirty="0">
                <a:latin typeface="Inconsolata NF" pitchFamily="49" charset="77"/>
              </a:rPr>
              <a:t>2</a:t>
            </a:r>
            <a:r>
              <a:rPr lang="en-US" dirty="0">
                <a:latin typeface="Inconsolata NF" pitchFamily="49" charset="77"/>
              </a:rPr>
              <a:t> test(s).</a:t>
            </a:r>
          </a:p>
          <a:p>
            <a:r>
              <a:rPr lang="en-US" dirty="0">
                <a:latin typeface="Inconsolata NF" pitchFamily="49" charset="77"/>
              </a:rPr>
              <a:t>Creating test database for alias 'default'...</a:t>
            </a:r>
          </a:p>
          <a:p>
            <a:r>
              <a:rPr lang="en-US" dirty="0">
                <a:latin typeface="Inconsolata NF" pitchFamily="49" charset="77"/>
              </a:rPr>
              <a:t>System check identified no issues (17 silenced).</a:t>
            </a:r>
          </a:p>
          <a:p>
            <a:r>
              <a:rPr lang="en-US" dirty="0">
                <a:latin typeface="Inconsolata NF" pitchFamily="49" charset="77"/>
              </a:rPr>
              <a:t>s</a:t>
            </a:r>
            <a:r>
              <a:rPr lang="en-US" sz="7200" dirty="0">
                <a:highlight>
                  <a:srgbClr val="FFFF00"/>
                </a:highlight>
                <a:latin typeface="Inconsolata NF" pitchFamily="49" charset="77"/>
              </a:rPr>
              <a:t>.</a:t>
            </a:r>
          </a:p>
          <a:p>
            <a:r>
              <a:rPr lang="en-US" dirty="0">
                <a:latin typeface="Inconsolata NF" pitchFamily="49" charset="77"/>
              </a:rPr>
              <a:t>----------------------------------------------------------------------</a:t>
            </a:r>
          </a:p>
          <a:p>
            <a:r>
              <a:rPr lang="en-US" dirty="0">
                <a:latin typeface="Inconsolata NF" pitchFamily="49" charset="77"/>
              </a:rPr>
              <a:t>Ran </a:t>
            </a:r>
            <a:r>
              <a:rPr lang="en-US" sz="5400" dirty="0">
                <a:latin typeface="Inconsolata NF" pitchFamily="49" charset="77"/>
              </a:rPr>
              <a:t>2</a:t>
            </a:r>
            <a:r>
              <a:rPr lang="en-US" dirty="0">
                <a:latin typeface="Inconsolata NF" pitchFamily="49" charset="77"/>
              </a:rPr>
              <a:t> tests in 0.028s</a:t>
            </a:r>
          </a:p>
        </p:txBody>
      </p:sp>
    </p:spTree>
    <p:extLst>
      <p:ext uri="{BB962C8B-B14F-4D97-AF65-F5344CB8AC3E}">
        <p14:creationId xmlns:p14="http://schemas.microsoft.com/office/powerpoint/2010/main" val="296918876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F98AD-6E70-23EE-D856-B4B98C537F81}"/>
              </a:ext>
            </a:extLst>
          </p:cNvPr>
          <p:cNvSpPr>
            <a:spLocks noGrp="1"/>
          </p:cNvSpPr>
          <p:nvPr>
            <p:ph type="title"/>
          </p:nvPr>
        </p:nvSpPr>
        <p:spPr/>
        <p:txBody>
          <a:bodyPr/>
          <a:lstStyle/>
          <a:p>
            <a:pPr algn="ctr"/>
            <a:r>
              <a:rPr lang="en-US" b="1" dirty="0">
                <a:effectLst/>
              </a:rPr>
              <a:t>Possible States Testing Matrix</a:t>
            </a:r>
            <a:endParaRPr lang="en-US" dirty="0"/>
          </a:p>
        </p:txBody>
      </p:sp>
      <p:sp>
        <p:nvSpPr>
          <p:cNvPr id="4" name="TextBox 3">
            <a:extLst>
              <a:ext uri="{FF2B5EF4-FFF2-40B4-BE49-F238E27FC236}">
                <a16:creationId xmlns:a16="http://schemas.microsoft.com/office/drawing/2014/main" id="{4CC53C2E-927E-3D57-EBBC-EE048FC6CCB5}"/>
              </a:ext>
            </a:extLst>
          </p:cNvPr>
          <p:cNvSpPr txBox="1"/>
          <p:nvPr/>
        </p:nvSpPr>
        <p:spPr>
          <a:xfrm>
            <a:off x="838200" y="5916706"/>
            <a:ext cx="5819048" cy="369332"/>
          </a:xfrm>
          <a:prstGeom prst="rect">
            <a:avLst/>
          </a:prstGeom>
          <a:noFill/>
        </p:spPr>
        <p:txBody>
          <a:bodyPr wrap="square" rtlCol="0">
            <a:spAutoFit/>
          </a:bodyPr>
          <a:lstStyle/>
          <a:p>
            <a:r>
              <a:rPr lang="en-US" dirty="0"/>
              <a:t>*Flag = </a:t>
            </a:r>
            <a:r>
              <a:rPr lang="en-US" b="1" dirty="0" err="1">
                <a:highlight>
                  <a:srgbClr val="D5D9DB"/>
                </a:highlight>
                <a:latin typeface="Inconsolata NF" pitchFamily="49" charset="77"/>
              </a:rPr>
              <a:t>supports_paramstyle_pyformat</a:t>
            </a:r>
            <a:endParaRPr lang="en-US" b="1" dirty="0">
              <a:highlight>
                <a:srgbClr val="D5D9DB"/>
              </a:highlight>
              <a:latin typeface="Inconsolata NF" pitchFamily="49" charset="77"/>
            </a:endParaRPr>
          </a:p>
        </p:txBody>
      </p:sp>
      <p:sp>
        <p:nvSpPr>
          <p:cNvPr id="11" name="Freeform 10">
            <a:extLst>
              <a:ext uri="{FF2B5EF4-FFF2-40B4-BE49-F238E27FC236}">
                <a16:creationId xmlns:a16="http://schemas.microsoft.com/office/drawing/2014/main" id="{F37FCABF-04C7-4730-7B1D-89FDABA7E6D4}"/>
              </a:ext>
            </a:extLst>
          </p:cNvPr>
          <p:cNvSpPr/>
          <p:nvPr/>
        </p:nvSpPr>
        <p:spPr>
          <a:xfrm>
            <a:off x="976390" y="1589011"/>
            <a:ext cx="3499734" cy="917191"/>
          </a:xfrm>
          <a:custGeom>
            <a:avLst/>
            <a:gdLst>
              <a:gd name="connsiteX0" fmla="*/ -318 w 2578714"/>
              <a:gd name="connsiteY0" fmla="*/ -448 h 353144"/>
              <a:gd name="connsiteX1" fmla="*/ 2578396 w 2578714"/>
              <a:gd name="connsiteY1" fmla="*/ -448 h 353144"/>
              <a:gd name="connsiteX2" fmla="*/ 2578396 w 2578714"/>
              <a:gd name="connsiteY2" fmla="*/ 352696 h 353144"/>
              <a:gd name="connsiteX3" fmla="*/ -318 w 2578714"/>
              <a:gd name="connsiteY3" fmla="*/ 352696 h 353144"/>
            </a:gdLst>
            <a:ahLst/>
            <a:cxnLst>
              <a:cxn ang="0">
                <a:pos x="connsiteX0" y="connsiteY0"/>
              </a:cxn>
              <a:cxn ang="0">
                <a:pos x="connsiteX1" y="connsiteY1"/>
              </a:cxn>
              <a:cxn ang="0">
                <a:pos x="connsiteX2" y="connsiteY2"/>
              </a:cxn>
              <a:cxn ang="0">
                <a:pos x="connsiteX3" y="connsiteY3"/>
              </a:cxn>
            </a:cxnLst>
            <a:rect l="l" t="t" r="r" b="b"/>
            <a:pathLst>
              <a:path w="2578714" h="353144">
                <a:moveTo>
                  <a:pt x="-318" y="-448"/>
                </a:moveTo>
                <a:lnTo>
                  <a:pt x="2578396" y="-448"/>
                </a:lnTo>
                <a:lnTo>
                  <a:pt x="2578396" y="352696"/>
                </a:lnTo>
                <a:lnTo>
                  <a:pt x="-318" y="352696"/>
                </a:lnTo>
                <a:close/>
              </a:path>
            </a:pathLst>
          </a:custGeom>
          <a:solidFill>
            <a:srgbClr val="4472C4"/>
          </a:solidFill>
          <a:ln w="6044"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9A87A2C8-4508-F9EF-917A-DAD28B7E1040}"/>
              </a:ext>
            </a:extLst>
          </p:cNvPr>
          <p:cNvSpPr/>
          <p:nvPr/>
        </p:nvSpPr>
        <p:spPr>
          <a:xfrm>
            <a:off x="4476124" y="1589011"/>
            <a:ext cx="3499700" cy="917191"/>
          </a:xfrm>
          <a:custGeom>
            <a:avLst/>
            <a:gdLst>
              <a:gd name="connsiteX0" fmla="*/ -318 w 2578689"/>
              <a:gd name="connsiteY0" fmla="*/ -448 h 353144"/>
              <a:gd name="connsiteX1" fmla="*/ 2578372 w 2578689"/>
              <a:gd name="connsiteY1" fmla="*/ -448 h 353144"/>
              <a:gd name="connsiteX2" fmla="*/ 2578372 w 2578689"/>
              <a:gd name="connsiteY2" fmla="*/ 352696 h 353144"/>
              <a:gd name="connsiteX3" fmla="*/ -318 w 2578689"/>
              <a:gd name="connsiteY3" fmla="*/ 352696 h 353144"/>
            </a:gdLst>
            <a:ahLst/>
            <a:cxnLst>
              <a:cxn ang="0">
                <a:pos x="connsiteX0" y="connsiteY0"/>
              </a:cxn>
              <a:cxn ang="0">
                <a:pos x="connsiteX1" y="connsiteY1"/>
              </a:cxn>
              <a:cxn ang="0">
                <a:pos x="connsiteX2" y="connsiteY2"/>
              </a:cxn>
              <a:cxn ang="0">
                <a:pos x="connsiteX3" y="connsiteY3"/>
              </a:cxn>
            </a:cxnLst>
            <a:rect l="l" t="t" r="r" b="b"/>
            <a:pathLst>
              <a:path w="2578689" h="353144">
                <a:moveTo>
                  <a:pt x="-318" y="-448"/>
                </a:moveTo>
                <a:lnTo>
                  <a:pt x="2578372" y="-448"/>
                </a:lnTo>
                <a:lnTo>
                  <a:pt x="2578372" y="352696"/>
                </a:lnTo>
                <a:lnTo>
                  <a:pt x="-318" y="352696"/>
                </a:lnTo>
                <a:close/>
              </a:path>
            </a:pathLst>
          </a:custGeom>
          <a:solidFill>
            <a:srgbClr val="4472C4"/>
          </a:solidFill>
          <a:ln w="6044"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C52A9723-F31E-663D-2378-4A17E456582B}"/>
              </a:ext>
            </a:extLst>
          </p:cNvPr>
          <p:cNvSpPr/>
          <p:nvPr/>
        </p:nvSpPr>
        <p:spPr>
          <a:xfrm>
            <a:off x="7975825" y="1589011"/>
            <a:ext cx="3499758" cy="917191"/>
          </a:xfrm>
          <a:custGeom>
            <a:avLst/>
            <a:gdLst>
              <a:gd name="connsiteX0" fmla="*/ -318 w 2578732"/>
              <a:gd name="connsiteY0" fmla="*/ -448 h 353144"/>
              <a:gd name="connsiteX1" fmla="*/ 2578415 w 2578732"/>
              <a:gd name="connsiteY1" fmla="*/ -448 h 353144"/>
              <a:gd name="connsiteX2" fmla="*/ 2578415 w 2578732"/>
              <a:gd name="connsiteY2" fmla="*/ 352696 h 353144"/>
              <a:gd name="connsiteX3" fmla="*/ -318 w 2578732"/>
              <a:gd name="connsiteY3" fmla="*/ 352696 h 353144"/>
            </a:gdLst>
            <a:ahLst/>
            <a:cxnLst>
              <a:cxn ang="0">
                <a:pos x="connsiteX0" y="connsiteY0"/>
              </a:cxn>
              <a:cxn ang="0">
                <a:pos x="connsiteX1" y="connsiteY1"/>
              </a:cxn>
              <a:cxn ang="0">
                <a:pos x="connsiteX2" y="connsiteY2"/>
              </a:cxn>
              <a:cxn ang="0">
                <a:pos x="connsiteX3" y="connsiteY3"/>
              </a:cxn>
            </a:cxnLst>
            <a:rect l="l" t="t" r="r" b="b"/>
            <a:pathLst>
              <a:path w="2578732" h="353144">
                <a:moveTo>
                  <a:pt x="-318" y="-448"/>
                </a:moveTo>
                <a:lnTo>
                  <a:pt x="2578415" y="-448"/>
                </a:lnTo>
                <a:lnTo>
                  <a:pt x="2578415" y="352696"/>
                </a:lnTo>
                <a:lnTo>
                  <a:pt x="-318" y="352696"/>
                </a:lnTo>
                <a:close/>
              </a:path>
            </a:pathLst>
          </a:custGeom>
          <a:solidFill>
            <a:srgbClr val="4472C4"/>
          </a:solidFill>
          <a:ln w="6044"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21AE5359-FED6-205F-2402-BC1E8A95DD72}"/>
              </a:ext>
            </a:extLst>
          </p:cNvPr>
          <p:cNvSpPr/>
          <p:nvPr/>
        </p:nvSpPr>
        <p:spPr>
          <a:xfrm>
            <a:off x="976390" y="2506203"/>
            <a:ext cx="3499734" cy="1583097"/>
          </a:xfrm>
          <a:custGeom>
            <a:avLst/>
            <a:gdLst>
              <a:gd name="connsiteX0" fmla="*/ -318 w 2578714"/>
              <a:gd name="connsiteY0" fmla="*/ -448 h 609536"/>
              <a:gd name="connsiteX1" fmla="*/ 2578396 w 2578714"/>
              <a:gd name="connsiteY1" fmla="*/ -448 h 609536"/>
              <a:gd name="connsiteX2" fmla="*/ 2578396 w 2578714"/>
              <a:gd name="connsiteY2" fmla="*/ 609088 h 609536"/>
              <a:gd name="connsiteX3" fmla="*/ -318 w 2578714"/>
              <a:gd name="connsiteY3" fmla="*/ 609088 h 609536"/>
            </a:gdLst>
            <a:ahLst/>
            <a:cxnLst>
              <a:cxn ang="0">
                <a:pos x="connsiteX0" y="connsiteY0"/>
              </a:cxn>
              <a:cxn ang="0">
                <a:pos x="connsiteX1" y="connsiteY1"/>
              </a:cxn>
              <a:cxn ang="0">
                <a:pos x="connsiteX2" y="connsiteY2"/>
              </a:cxn>
              <a:cxn ang="0">
                <a:pos x="connsiteX3" y="connsiteY3"/>
              </a:cxn>
            </a:cxnLst>
            <a:rect l="l" t="t" r="r" b="b"/>
            <a:pathLst>
              <a:path w="2578714" h="609536">
                <a:moveTo>
                  <a:pt x="-318" y="-448"/>
                </a:moveTo>
                <a:lnTo>
                  <a:pt x="2578396" y="-448"/>
                </a:lnTo>
                <a:lnTo>
                  <a:pt x="2578396" y="609088"/>
                </a:lnTo>
                <a:lnTo>
                  <a:pt x="-318" y="609088"/>
                </a:lnTo>
                <a:close/>
              </a:path>
            </a:pathLst>
          </a:custGeom>
          <a:solidFill>
            <a:srgbClr val="CFD5EA"/>
          </a:solidFill>
          <a:ln w="6044"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1A706B2E-E471-EA9D-9A5D-56D42D8ACB79}"/>
              </a:ext>
            </a:extLst>
          </p:cNvPr>
          <p:cNvSpPr/>
          <p:nvPr/>
        </p:nvSpPr>
        <p:spPr>
          <a:xfrm>
            <a:off x="4476124" y="2506203"/>
            <a:ext cx="3499700" cy="1583097"/>
          </a:xfrm>
          <a:custGeom>
            <a:avLst/>
            <a:gdLst>
              <a:gd name="connsiteX0" fmla="*/ -318 w 2578689"/>
              <a:gd name="connsiteY0" fmla="*/ -448 h 609536"/>
              <a:gd name="connsiteX1" fmla="*/ 2578372 w 2578689"/>
              <a:gd name="connsiteY1" fmla="*/ -448 h 609536"/>
              <a:gd name="connsiteX2" fmla="*/ 2578372 w 2578689"/>
              <a:gd name="connsiteY2" fmla="*/ 609088 h 609536"/>
              <a:gd name="connsiteX3" fmla="*/ -318 w 2578689"/>
              <a:gd name="connsiteY3" fmla="*/ 609088 h 609536"/>
            </a:gdLst>
            <a:ahLst/>
            <a:cxnLst>
              <a:cxn ang="0">
                <a:pos x="connsiteX0" y="connsiteY0"/>
              </a:cxn>
              <a:cxn ang="0">
                <a:pos x="connsiteX1" y="connsiteY1"/>
              </a:cxn>
              <a:cxn ang="0">
                <a:pos x="connsiteX2" y="connsiteY2"/>
              </a:cxn>
              <a:cxn ang="0">
                <a:pos x="connsiteX3" y="connsiteY3"/>
              </a:cxn>
            </a:cxnLst>
            <a:rect l="l" t="t" r="r" b="b"/>
            <a:pathLst>
              <a:path w="2578689" h="609536">
                <a:moveTo>
                  <a:pt x="-318" y="-448"/>
                </a:moveTo>
                <a:lnTo>
                  <a:pt x="2578372" y="-448"/>
                </a:lnTo>
                <a:lnTo>
                  <a:pt x="2578372" y="609088"/>
                </a:lnTo>
                <a:lnTo>
                  <a:pt x="-318" y="609088"/>
                </a:lnTo>
                <a:close/>
              </a:path>
            </a:pathLst>
          </a:custGeom>
          <a:solidFill>
            <a:srgbClr val="CFD5EA"/>
          </a:solidFill>
          <a:ln w="6044"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30D6BEA0-D532-F3CB-11A1-0D53D2D7C8B0}"/>
              </a:ext>
            </a:extLst>
          </p:cNvPr>
          <p:cNvSpPr/>
          <p:nvPr/>
        </p:nvSpPr>
        <p:spPr>
          <a:xfrm>
            <a:off x="7975825" y="2506203"/>
            <a:ext cx="3499758" cy="1583097"/>
          </a:xfrm>
          <a:custGeom>
            <a:avLst/>
            <a:gdLst>
              <a:gd name="connsiteX0" fmla="*/ -318 w 2578732"/>
              <a:gd name="connsiteY0" fmla="*/ -448 h 609536"/>
              <a:gd name="connsiteX1" fmla="*/ 2578415 w 2578732"/>
              <a:gd name="connsiteY1" fmla="*/ -448 h 609536"/>
              <a:gd name="connsiteX2" fmla="*/ 2578415 w 2578732"/>
              <a:gd name="connsiteY2" fmla="*/ 609088 h 609536"/>
              <a:gd name="connsiteX3" fmla="*/ -318 w 2578732"/>
              <a:gd name="connsiteY3" fmla="*/ 609088 h 609536"/>
            </a:gdLst>
            <a:ahLst/>
            <a:cxnLst>
              <a:cxn ang="0">
                <a:pos x="connsiteX0" y="connsiteY0"/>
              </a:cxn>
              <a:cxn ang="0">
                <a:pos x="connsiteX1" y="connsiteY1"/>
              </a:cxn>
              <a:cxn ang="0">
                <a:pos x="connsiteX2" y="connsiteY2"/>
              </a:cxn>
              <a:cxn ang="0">
                <a:pos x="connsiteX3" y="connsiteY3"/>
              </a:cxn>
            </a:cxnLst>
            <a:rect l="l" t="t" r="r" b="b"/>
            <a:pathLst>
              <a:path w="2578732" h="609536">
                <a:moveTo>
                  <a:pt x="-318" y="-448"/>
                </a:moveTo>
                <a:lnTo>
                  <a:pt x="2578415" y="-448"/>
                </a:lnTo>
                <a:lnTo>
                  <a:pt x="2578415" y="609088"/>
                </a:lnTo>
                <a:lnTo>
                  <a:pt x="-318" y="609088"/>
                </a:lnTo>
                <a:close/>
              </a:path>
            </a:pathLst>
          </a:custGeom>
          <a:solidFill>
            <a:srgbClr val="CFD5EA"/>
          </a:solidFill>
          <a:ln w="6044"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C44A62F5-A4FA-C01B-C7EE-E6E99B1A45F9}"/>
              </a:ext>
            </a:extLst>
          </p:cNvPr>
          <p:cNvSpPr/>
          <p:nvPr/>
        </p:nvSpPr>
        <p:spPr>
          <a:xfrm>
            <a:off x="976390" y="4089303"/>
            <a:ext cx="3499734" cy="1583097"/>
          </a:xfrm>
          <a:custGeom>
            <a:avLst/>
            <a:gdLst>
              <a:gd name="connsiteX0" fmla="*/ -318 w 2578714"/>
              <a:gd name="connsiteY0" fmla="*/ -448 h 609536"/>
              <a:gd name="connsiteX1" fmla="*/ 2578396 w 2578714"/>
              <a:gd name="connsiteY1" fmla="*/ -448 h 609536"/>
              <a:gd name="connsiteX2" fmla="*/ 2578396 w 2578714"/>
              <a:gd name="connsiteY2" fmla="*/ 609089 h 609536"/>
              <a:gd name="connsiteX3" fmla="*/ -318 w 2578714"/>
              <a:gd name="connsiteY3" fmla="*/ 609089 h 609536"/>
            </a:gdLst>
            <a:ahLst/>
            <a:cxnLst>
              <a:cxn ang="0">
                <a:pos x="connsiteX0" y="connsiteY0"/>
              </a:cxn>
              <a:cxn ang="0">
                <a:pos x="connsiteX1" y="connsiteY1"/>
              </a:cxn>
              <a:cxn ang="0">
                <a:pos x="connsiteX2" y="connsiteY2"/>
              </a:cxn>
              <a:cxn ang="0">
                <a:pos x="connsiteX3" y="connsiteY3"/>
              </a:cxn>
            </a:cxnLst>
            <a:rect l="l" t="t" r="r" b="b"/>
            <a:pathLst>
              <a:path w="2578714" h="609536">
                <a:moveTo>
                  <a:pt x="-318" y="-448"/>
                </a:moveTo>
                <a:lnTo>
                  <a:pt x="2578396" y="-448"/>
                </a:lnTo>
                <a:lnTo>
                  <a:pt x="2578396" y="609089"/>
                </a:lnTo>
                <a:lnTo>
                  <a:pt x="-318" y="609089"/>
                </a:lnTo>
                <a:close/>
              </a:path>
            </a:pathLst>
          </a:custGeom>
          <a:solidFill>
            <a:srgbClr val="E9EBF5"/>
          </a:solidFill>
          <a:ln w="6044"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7521F741-7694-7376-D428-F4860D14B940}"/>
              </a:ext>
            </a:extLst>
          </p:cNvPr>
          <p:cNvSpPr/>
          <p:nvPr/>
        </p:nvSpPr>
        <p:spPr>
          <a:xfrm>
            <a:off x="4476124" y="4089303"/>
            <a:ext cx="3499700" cy="1583097"/>
          </a:xfrm>
          <a:custGeom>
            <a:avLst/>
            <a:gdLst>
              <a:gd name="connsiteX0" fmla="*/ -318 w 2578689"/>
              <a:gd name="connsiteY0" fmla="*/ -448 h 609536"/>
              <a:gd name="connsiteX1" fmla="*/ 2578372 w 2578689"/>
              <a:gd name="connsiteY1" fmla="*/ -448 h 609536"/>
              <a:gd name="connsiteX2" fmla="*/ 2578372 w 2578689"/>
              <a:gd name="connsiteY2" fmla="*/ 609089 h 609536"/>
              <a:gd name="connsiteX3" fmla="*/ -318 w 2578689"/>
              <a:gd name="connsiteY3" fmla="*/ 609089 h 609536"/>
            </a:gdLst>
            <a:ahLst/>
            <a:cxnLst>
              <a:cxn ang="0">
                <a:pos x="connsiteX0" y="connsiteY0"/>
              </a:cxn>
              <a:cxn ang="0">
                <a:pos x="connsiteX1" y="connsiteY1"/>
              </a:cxn>
              <a:cxn ang="0">
                <a:pos x="connsiteX2" y="connsiteY2"/>
              </a:cxn>
              <a:cxn ang="0">
                <a:pos x="connsiteX3" y="connsiteY3"/>
              </a:cxn>
            </a:cxnLst>
            <a:rect l="l" t="t" r="r" b="b"/>
            <a:pathLst>
              <a:path w="2578689" h="609536">
                <a:moveTo>
                  <a:pt x="-318" y="-448"/>
                </a:moveTo>
                <a:lnTo>
                  <a:pt x="2578372" y="-448"/>
                </a:lnTo>
                <a:lnTo>
                  <a:pt x="2578372" y="609089"/>
                </a:lnTo>
                <a:lnTo>
                  <a:pt x="-318" y="609089"/>
                </a:lnTo>
                <a:close/>
              </a:path>
            </a:pathLst>
          </a:custGeom>
          <a:solidFill>
            <a:srgbClr val="E9EBF5"/>
          </a:solidFill>
          <a:ln w="6044"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F7741468-0137-EF47-97CE-8FF41E6248BE}"/>
              </a:ext>
            </a:extLst>
          </p:cNvPr>
          <p:cNvSpPr/>
          <p:nvPr/>
        </p:nvSpPr>
        <p:spPr>
          <a:xfrm>
            <a:off x="7975825" y="4089303"/>
            <a:ext cx="3499758" cy="1583097"/>
          </a:xfrm>
          <a:custGeom>
            <a:avLst/>
            <a:gdLst>
              <a:gd name="connsiteX0" fmla="*/ -318 w 2578732"/>
              <a:gd name="connsiteY0" fmla="*/ -448 h 609536"/>
              <a:gd name="connsiteX1" fmla="*/ 2578415 w 2578732"/>
              <a:gd name="connsiteY1" fmla="*/ -448 h 609536"/>
              <a:gd name="connsiteX2" fmla="*/ 2578415 w 2578732"/>
              <a:gd name="connsiteY2" fmla="*/ 609089 h 609536"/>
              <a:gd name="connsiteX3" fmla="*/ -318 w 2578732"/>
              <a:gd name="connsiteY3" fmla="*/ 609089 h 609536"/>
            </a:gdLst>
            <a:ahLst/>
            <a:cxnLst>
              <a:cxn ang="0">
                <a:pos x="connsiteX0" y="connsiteY0"/>
              </a:cxn>
              <a:cxn ang="0">
                <a:pos x="connsiteX1" y="connsiteY1"/>
              </a:cxn>
              <a:cxn ang="0">
                <a:pos x="connsiteX2" y="connsiteY2"/>
              </a:cxn>
              <a:cxn ang="0">
                <a:pos x="connsiteX3" y="connsiteY3"/>
              </a:cxn>
            </a:cxnLst>
            <a:rect l="l" t="t" r="r" b="b"/>
            <a:pathLst>
              <a:path w="2578732" h="609536">
                <a:moveTo>
                  <a:pt x="-318" y="-448"/>
                </a:moveTo>
                <a:lnTo>
                  <a:pt x="2578415" y="-448"/>
                </a:lnTo>
                <a:lnTo>
                  <a:pt x="2578415" y="609089"/>
                </a:lnTo>
                <a:lnTo>
                  <a:pt x="-318" y="609089"/>
                </a:lnTo>
                <a:close/>
              </a:path>
            </a:pathLst>
          </a:custGeom>
          <a:solidFill>
            <a:srgbClr val="E9EBF5"/>
          </a:solidFill>
          <a:ln w="6044" cap="flat">
            <a:noFill/>
            <a:prstDash val="solid"/>
            <a:miter/>
          </a:ln>
        </p:spPr>
        <p:txBody>
          <a:bodyPr rtlCol="0" anchor="ctr"/>
          <a:lstStyle/>
          <a:p>
            <a:endParaRPr lang="en-US" dirty="0"/>
          </a:p>
        </p:txBody>
      </p:sp>
      <p:sp>
        <p:nvSpPr>
          <p:cNvPr id="20" name="Freeform 19">
            <a:extLst>
              <a:ext uri="{FF2B5EF4-FFF2-40B4-BE49-F238E27FC236}">
                <a16:creationId xmlns:a16="http://schemas.microsoft.com/office/drawing/2014/main" id="{2331815C-50B6-B291-8694-7F9A5BEC3253}"/>
              </a:ext>
            </a:extLst>
          </p:cNvPr>
          <p:cNvSpPr/>
          <p:nvPr/>
        </p:nvSpPr>
        <p:spPr>
          <a:xfrm>
            <a:off x="4476124" y="1573306"/>
            <a:ext cx="8201" cy="4114799"/>
          </a:xfrm>
          <a:custGeom>
            <a:avLst/>
            <a:gdLst>
              <a:gd name="connsiteX0" fmla="*/ -318 w 6043"/>
              <a:gd name="connsiteY0" fmla="*/ -448 h 1584311"/>
              <a:gd name="connsiteX1" fmla="*/ -318 w 6043"/>
              <a:gd name="connsiteY1" fmla="*/ 1583863 h 1584311"/>
            </a:gdLst>
            <a:ahLst/>
            <a:cxnLst>
              <a:cxn ang="0">
                <a:pos x="connsiteX0" y="connsiteY0"/>
              </a:cxn>
              <a:cxn ang="0">
                <a:pos x="connsiteX1" y="connsiteY1"/>
              </a:cxn>
            </a:cxnLst>
            <a:rect l="l" t="t" r="r" b="b"/>
            <a:pathLst>
              <a:path w="6043" h="1584311">
                <a:moveTo>
                  <a:pt x="-318" y="-448"/>
                </a:moveTo>
                <a:lnTo>
                  <a:pt x="-318" y="1583863"/>
                </a:lnTo>
              </a:path>
            </a:pathLst>
          </a:custGeom>
          <a:noFill/>
          <a:ln w="12088" cap="flat">
            <a:solidFill>
              <a:srgbClr val="FFFFFF"/>
            </a:solidFill>
            <a:prstDash val="solid"/>
            <a:round/>
          </a:ln>
        </p:spPr>
        <p:txBody>
          <a:bodyPr rtlCol="0" anchor="ctr"/>
          <a:lstStyle/>
          <a:p>
            <a:endParaRPr lang="en-US"/>
          </a:p>
        </p:txBody>
      </p:sp>
      <p:sp>
        <p:nvSpPr>
          <p:cNvPr id="21" name="Freeform 20">
            <a:extLst>
              <a:ext uri="{FF2B5EF4-FFF2-40B4-BE49-F238E27FC236}">
                <a16:creationId xmlns:a16="http://schemas.microsoft.com/office/drawing/2014/main" id="{C553EC93-6D50-DE7C-3381-E94D479E28EC}"/>
              </a:ext>
            </a:extLst>
          </p:cNvPr>
          <p:cNvSpPr/>
          <p:nvPr/>
        </p:nvSpPr>
        <p:spPr>
          <a:xfrm>
            <a:off x="7975825" y="1573306"/>
            <a:ext cx="8201" cy="4114799"/>
          </a:xfrm>
          <a:custGeom>
            <a:avLst/>
            <a:gdLst>
              <a:gd name="connsiteX0" fmla="*/ -318 w 6043"/>
              <a:gd name="connsiteY0" fmla="*/ -448 h 1584311"/>
              <a:gd name="connsiteX1" fmla="*/ -318 w 6043"/>
              <a:gd name="connsiteY1" fmla="*/ 1583863 h 1584311"/>
            </a:gdLst>
            <a:ahLst/>
            <a:cxnLst>
              <a:cxn ang="0">
                <a:pos x="connsiteX0" y="connsiteY0"/>
              </a:cxn>
              <a:cxn ang="0">
                <a:pos x="connsiteX1" y="connsiteY1"/>
              </a:cxn>
            </a:cxnLst>
            <a:rect l="l" t="t" r="r" b="b"/>
            <a:pathLst>
              <a:path w="6043" h="1584311">
                <a:moveTo>
                  <a:pt x="-318" y="-448"/>
                </a:moveTo>
                <a:lnTo>
                  <a:pt x="-318" y="1583863"/>
                </a:lnTo>
              </a:path>
            </a:pathLst>
          </a:custGeom>
          <a:noFill/>
          <a:ln w="12088" cap="flat">
            <a:solidFill>
              <a:srgbClr val="FFFFFF"/>
            </a:solidFill>
            <a:prstDash val="solid"/>
            <a:round/>
          </a:ln>
        </p:spPr>
        <p:txBody>
          <a:bodyPr rtlCol="0" anchor="ctr"/>
          <a:lstStyle/>
          <a:p>
            <a:endParaRPr lang="en-US"/>
          </a:p>
        </p:txBody>
      </p:sp>
      <p:sp>
        <p:nvSpPr>
          <p:cNvPr id="22" name="Freeform 21">
            <a:extLst>
              <a:ext uri="{FF2B5EF4-FFF2-40B4-BE49-F238E27FC236}">
                <a16:creationId xmlns:a16="http://schemas.microsoft.com/office/drawing/2014/main" id="{404361D6-2C24-574B-419E-49563B415C1F}"/>
              </a:ext>
            </a:extLst>
          </p:cNvPr>
          <p:cNvSpPr/>
          <p:nvPr/>
        </p:nvSpPr>
        <p:spPr>
          <a:xfrm>
            <a:off x="968187" y="2506203"/>
            <a:ext cx="10515599" cy="15703"/>
          </a:xfrm>
          <a:custGeom>
            <a:avLst/>
            <a:gdLst>
              <a:gd name="connsiteX0" fmla="*/ -318 w 7748224"/>
              <a:gd name="connsiteY0" fmla="*/ -448 h 6046"/>
              <a:gd name="connsiteX1" fmla="*/ 7747907 w 7748224"/>
              <a:gd name="connsiteY1" fmla="*/ -448 h 6046"/>
            </a:gdLst>
            <a:ahLst/>
            <a:cxnLst>
              <a:cxn ang="0">
                <a:pos x="connsiteX0" y="connsiteY0"/>
              </a:cxn>
              <a:cxn ang="0">
                <a:pos x="connsiteX1" y="connsiteY1"/>
              </a:cxn>
            </a:cxnLst>
            <a:rect l="l" t="t" r="r" b="b"/>
            <a:pathLst>
              <a:path w="7748224" h="6046">
                <a:moveTo>
                  <a:pt x="-318" y="-448"/>
                </a:moveTo>
                <a:lnTo>
                  <a:pt x="7747907" y="-448"/>
                </a:lnTo>
              </a:path>
            </a:pathLst>
          </a:custGeom>
          <a:noFill/>
          <a:ln w="36263" cap="flat">
            <a:solidFill>
              <a:srgbClr val="FFFFFF"/>
            </a:solidFill>
            <a:prstDash val="solid"/>
            <a:round/>
          </a:ln>
        </p:spPr>
        <p:txBody>
          <a:bodyPr rtlCol="0" anchor="ctr"/>
          <a:lstStyle/>
          <a:p>
            <a:endParaRPr lang="en-US"/>
          </a:p>
        </p:txBody>
      </p:sp>
      <p:sp>
        <p:nvSpPr>
          <p:cNvPr id="23" name="Freeform 22">
            <a:extLst>
              <a:ext uri="{FF2B5EF4-FFF2-40B4-BE49-F238E27FC236}">
                <a16:creationId xmlns:a16="http://schemas.microsoft.com/office/drawing/2014/main" id="{B5FC03D4-2842-9365-B59C-61FBEBB2F9D8}"/>
              </a:ext>
            </a:extLst>
          </p:cNvPr>
          <p:cNvSpPr/>
          <p:nvPr/>
        </p:nvSpPr>
        <p:spPr>
          <a:xfrm>
            <a:off x="968187" y="4089303"/>
            <a:ext cx="10515599" cy="15703"/>
          </a:xfrm>
          <a:custGeom>
            <a:avLst/>
            <a:gdLst>
              <a:gd name="connsiteX0" fmla="*/ -318 w 7748224"/>
              <a:gd name="connsiteY0" fmla="*/ -448 h 6046"/>
              <a:gd name="connsiteX1" fmla="*/ 7747907 w 7748224"/>
              <a:gd name="connsiteY1" fmla="*/ -448 h 6046"/>
            </a:gdLst>
            <a:ahLst/>
            <a:cxnLst>
              <a:cxn ang="0">
                <a:pos x="connsiteX0" y="connsiteY0"/>
              </a:cxn>
              <a:cxn ang="0">
                <a:pos x="connsiteX1" y="connsiteY1"/>
              </a:cxn>
            </a:cxnLst>
            <a:rect l="l" t="t" r="r" b="b"/>
            <a:pathLst>
              <a:path w="7748224" h="6046">
                <a:moveTo>
                  <a:pt x="-318" y="-448"/>
                </a:moveTo>
                <a:lnTo>
                  <a:pt x="7747907" y="-448"/>
                </a:lnTo>
              </a:path>
            </a:pathLst>
          </a:custGeom>
          <a:noFill/>
          <a:ln w="12088" cap="flat">
            <a:solidFill>
              <a:srgbClr val="FFFFFF"/>
            </a:solidFill>
            <a:prstDash val="solid"/>
            <a:round/>
          </a:ln>
        </p:spPr>
        <p:txBody>
          <a:bodyPr rtlCol="0" anchor="ctr"/>
          <a:lstStyle/>
          <a:p>
            <a:endParaRPr lang="en-US"/>
          </a:p>
        </p:txBody>
      </p:sp>
      <p:sp>
        <p:nvSpPr>
          <p:cNvPr id="24" name="Freeform 23">
            <a:extLst>
              <a:ext uri="{FF2B5EF4-FFF2-40B4-BE49-F238E27FC236}">
                <a16:creationId xmlns:a16="http://schemas.microsoft.com/office/drawing/2014/main" id="{BF2920B6-741D-7A91-DF00-46FBE63C2801}"/>
              </a:ext>
            </a:extLst>
          </p:cNvPr>
          <p:cNvSpPr/>
          <p:nvPr/>
        </p:nvSpPr>
        <p:spPr>
          <a:xfrm>
            <a:off x="976390" y="1573306"/>
            <a:ext cx="8201" cy="4114799"/>
          </a:xfrm>
          <a:custGeom>
            <a:avLst/>
            <a:gdLst>
              <a:gd name="connsiteX0" fmla="*/ -318 w 6043"/>
              <a:gd name="connsiteY0" fmla="*/ -448 h 1584311"/>
              <a:gd name="connsiteX1" fmla="*/ -318 w 6043"/>
              <a:gd name="connsiteY1" fmla="*/ 1583863 h 1584311"/>
            </a:gdLst>
            <a:ahLst/>
            <a:cxnLst>
              <a:cxn ang="0">
                <a:pos x="connsiteX0" y="connsiteY0"/>
              </a:cxn>
              <a:cxn ang="0">
                <a:pos x="connsiteX1" y="connsiteY1"/>
              </a:cxn>
            </a:cxnLst>
            <a:rect l="l" t="t" r="r" b="b"/>
            <a:pathLst>
              <a:path w="6043" h="1584311">
                <a:moveTo>
                  <a:pt x="-318" y="-448"/>
                </a:moveTo>
                <a:lnTo>
                  <a:pt x="-318" y="1583863"/>
                </a:lnTo>
              </a:path>
            </a:pathLst>
          </a:custGeom>
          <a:noFill/>
          <a:ln w="12088" cap="flat">
            <a:solidFill>
              <a:srgbClr val="FFFFFF"/>
            </a:solidFill>
            <a:prstDash val="solid"/>
            <a:round/>
          </a:ln>
        </p:spPr>
        <p:txBody>
          <a:bodyPr rtlCol="0" anchor="ctr"/>
          <a:lstStyle/>
          <a:p>
            <a:endParaRPr lang="en-US"/>
          </a:p>
        </p:txBody>
      </p:sp>
      <p:sp>
        <p:nvSpPr>
          <p:cNvPr id="25" name="Freeform 24">
            <a:extLst>
              <a:ext uri="{FF2B5EF4-FFF2-40B4-BE49-F238E27FC236}">
                <a16:creationId xmlns:a16="http://schemas.microsoft.com/office/drawing/2014/main" id="{4CCEE5B3-D4BD-006C-E6B8-E0DCDEF852D6}"/>
              </a:ext>
            </a:extLst>
          </p:cNvPr>
          <p:cNvSpPr/>
          <p:nvPr/>
        </p:nvSpPr>
        <p:spPr>
          <a:xfrm>
            <a:off x="11475585" y="1573306"/>
            <a:ext cx="8201" cy="4114799"/>
          </a:xfrm>
          <a:custGeom>
            <a:avLst/>
            <a:gdLst>
              <a:gd name="connsiteX0" fmla="*/ -318 w 6043"/>
              <a:gd name="connsiteY0" fmla="*/ -448 h 1584311"/>
              <a:gd name="connsiteX1" fmla="*/ -318 w 6043"/>
              <a:gd name="connsiteY1" fmla="*/ 1583863 h 1584311"/>
            </a:gdLst>
            <a:ahLst/>
            <a:cxnLst>
              <a:cxn ang="0">
                <a:pos x="connsiteX0" y="connsiteY0"/>
              </a:cxn>
              <a:cxn ang="0">
                <a:pos x="connsiteX1" y="connsiteY1"/>
              </a:cxn>
            </a:cxnLst>
            <a:rect l="l" t="t" r="r" b="b"/>
            <a:pathLst>
              <a:path w="6043" h="1584311">
                <a:moveTo>
                  <a:pt x="-318" y="-448"/>
                </a:moveTo>
                <a:lnTo>
                  <a:pt x="-318" y="1583863"/>
                </a:lnTo>
              </a:path>
            </a:pathLst>
          </a:custGeom>
          <a:noFill/>
          <a:ln w="12088" cap="flat">
            <a:solidFill>
              <a:srgbClr val="FFFFFF"/>
            </a:solidFill>
            <a:prstDash val="solid"/>
            <a:round/>
          </a:ln>
        </p:spPr>
        <p:txBody>
          <a:bodyPr rtlCol="0" anchor="ctr"/>
          <a:lstStyle/>
          <a:p>
            <a:endParaRPr lang="en-US"/>
          </a:p>
        </p:txBody>
      </p:sp>
      <p:sp>
        <p:nvSpPr>
          <p:cNvPr id="26" name="Freeform 25">
            <a:extLst>
              <a:ext uri="{FF2B5EF4-FFF2-40B4-BE49-F238E27FC236}">
                <a16:creationId xmlns:a16="http://schemas.microsoft.com/office/drawing/2014/main" id="{4A7346AA-2DA2-2AF3-4E21-C440EF7B2A2F}"/>
              </a:ext>
            </a:extLst>
          </p:cNvPr>
          <p:cNvSpPr/>
          <p:nvPr/>
        </p:nvSpPr>
        <p:spPr>
          <a:xfrm>
            <a:off x="968187" y="1589011"/>
            <a:ext cx="10515599" cy="15703"/>
          </a:xfrm>
          <a:custGeom>
            <a:avLst/>
            <a:gdLst>
              <a:gd name="connsiteX0" fmla="*/ -318 w 7748224"/>
              <a:gd name="connsiteY0" fmla="*/ -448 h 6046"/>
              <a:gd name="connsiteX1" fmla="*/ 7747907 w 7748224"/>
              <a:gd name="connsiteY1" fmla="*/ -448 h 6046"/>
            </a:gdLst>
            <a:ahLst/>
            <a:cxnLst>
              <a:cxn ang="0">
                <a:pos x="connsiteX0" y="connsiteY0"/>
              </a:cxn>
              <a:cxn ang="0">
                <a:pos x="connsiteX1" y="connsiteY1"/>
              </a:cxn>
            </a:cxnLst>
            <a:rect l="l" t="t" r="r" b="b"/>
            <a:pathLst>
              <a:path w="7748224" h="6046">
                <a:moveTo>
                  <a:pt x="-318" y="-448"/>
                </a:moveTo>
                <a:lnTo>
                  <a:pt x="7747907" y="-448"/>
                </a:lnTo>
              </a:path>
            </a:pathLst>
          </a:custGeom>
          <a:noFill/>
          <a:ln w="12088" cap="flat">
            <a:solidFill>
              <a:srgbClr val="FFFFFF"/>
            </a:solidFill>
            <a:prstDash val="solid"/>
            <a:round/>
          </a:ln>
        </p:spPr>
        <p:txBody>
          <a:bodyPr rtlCol="0" anchor="ctr"/>
          <a:lstStyle/>
          <a:p>
            <a:endParaRPr lang="en-US"/>
          </a:p>
        </p:txBody>
      </p:sp>
      <p:sp>
        <p:nvSpPr>
          <p:cNvPr id="27" name="Freeform 26">
            <a:extLst>
              <a:ext uri="{FF2B5EF4-FFF2-40B4-BE49-F238E27FC236}">
                <a16:creationId xmlns:a16="http://schemas.microsoft.com/office/drawing/2014/main" id="{A5C0AF73-FBD3-B192-6B97-1807346BFF2B}"/>
              </a:ext>
            </a:extLst>
          </p:cNvPr>
          <p:cNvSpPr/>
          <p:nvPr/>
        </p:nvSpPr>
        <p:spPr>
          <a:xfrm>
            <a:off x="968187" y="5672402"/>
            <a:ext cx="10515599" cy="15703"/>
          </a:xfrm>
          <a:custGeom>
            <a:avLst/>
            <a:gdLst>
              <a:gd name="connsiteX0" fmla="*/ -318 w 7748224"/>
              <a:gd name="connsiteY0" fmla="*/ -448 h 6046"/>
              <a:gd name="connsiteX1" fmla="*/ 7747907 w 7748224"/>
              <a:gd name="connsiteY1" fmla="*/ -448 h 6046"/>
            </a:gdLst>
            <a:ahLst/>
            <a:cxnLst>
              <a:cxn ang="0">
                <a:pos x="connsiteX0" y="connsiteY0"/>
              </a:cxn>
              <a:cxn ang="0">
                <a:pos x="connsiteX1" y="connsiteY1"/>
              </a:cxn>
            </a:cxnLst>
            <a:rect l="l" t="t" r="r" b="b"/>
            <a:pathLst>
              <a:path w="7748224" h="6046">
                <a:moveTo>
                  <a:pt x="-318" y="-448"/>
                </a:moveTo>
                <a:lnTo>
                  <a:pt x="7747907" y="-448"/>
                </a:lnTo>
              </a:path>
            </a:pathLst>
          </a:custGeom>
          <a:noFill/>
          <a:ln w="12088" cap="flat">
            <a:solidFill>
              <a:srgbClr val="FFFFFF"/>
            </a:solidFill>
            <a:prstDash val="solid"/>
            <a:round/>
          </a:ln>
        </p:spPr>
        <p:txBody>
          <a:bodyPr rtlCol="0" anchor="ctr"/>
          <a:lstStyle/>
          <a:p>
            <a:endParaRPr lang="en-US"/>
          </a:p>
        </p:txBody>
      </p:sp>
      <p:sp>
        <p:nvSpPr>
          <p:cNvPr id="28" name="TextBox 27">
            <a:extLst>
              <a:ext uri="{FF2B5EF4-FFF2-40B4-BE49-F238E27FC236}">
                <a16:creationId xmlns:a16="http://schemas.microsoft.com/office/drawing/2014/main" id="{F0715912-F315-83CC-B0E1-F6E97FE70569}"/>
              </a:ext>
            </a:extLst>
          </p:cNvPr>
          <p:cNvSpPr txBox="1"/>
          <p:nvPr/>
        </p:nvSpPr>
        <p:spPr>
          <a:xfrm>
            <a:off x="7969843" y="1589627"/>
            <a:ext cx="1568798" cy="928523"/>
          </a:xfrm>
          <a:prstGeom prst="rect">
            <a:avLst/>
          </a:prstGeom>
          <a:noFill/>
        </p:spPr>
        <p:txBody>
          <a:bodyPr wrap="none" rtlCol="0">
            <a:spAutoFit/>
          </a:bodyPr>
          <a:lstStyle/>
          <a:p>
            <a:pPr algn="l"/>
            <a:r>
              <a:rPr lang="en-US" sz="2700" b="1" spc="0" baseline="0">
                <a:ln/>
                <a:solidFill>
                  <a:srgbClr val="FFFFFF"/>
                </a:solidFill>
                <a:latin typeface="Calibri"/>
                <a:cs typeface="Calibri"/>
                <a:sym typeface="Calibri"/>
                <a:rtl val="0"/>
              </a:rPr>
              <a:t>Flag = True</a:t>
            </a:r>
          </a:p>
        </p:txBody>
      </p:sp>
      <p:sp>
        <p:nvSpPr>
          <p:cNvPr id="29" name="TextBox 28">
            <a:extLst>
              <a:ext uri="{FF2B5EF4-FFF2-40B4-BE49-F238E27FC236}">
                <a16:creationId xmlns:a16="http://schemas.microsoft.com/office/drawing/2014/main" id="{23AB8E91-6159-2AEC-E62B-BFAD94B6ADB5}"/>
              </a:ext>
            </a:extLst>
          </p:cNvPr>
          <p:cNvSpPr txBox="1"/>
          <p:nvPr/>
        </p:nvSpPr>
        <p:spPr>
          <a:xfrm>
            <a:off x="4470141" y="1589627"/>
            <a:ext cx="1634419" cy="928523"/>
          </a:xfrm>
          <a:prstGeom prst="rect">
            <a:avLst/>
          </a:prstGeom>
          <a:noFill/>
        </p:spPr>
        <p:txBody>
          <a:bodyPr wrap="none" rtlCol="0">
            <a:spAutoFit/>
          </a:bodyPr>
          <a:lstStyle/>
          <a:p>
            <a:pPr algn="l"/>
            <a:r>
              <a:rPr lang="en-US" sz="2700" b="1" spc="0" baseline="0">
                <a:ln/>
                <a:solidFill>
                  <a:srgbClr val="FFFFFF"/>
                </a:solidFill>
                <a:latin typeface="Calibri"/>
                <a:cs typeface="Calibri"/>
                <a:sym typeface="Calibri"/>
                <a:rtl val="0"/>
              </a:rPr>
              <a:t>Flag = False</a:t>
            </a:r>
          </a:p>
        </p:txBody>
      </p:sp>
      <p:sp>
        <p:nvSpPr>
          <p:cNvPr id="30" name="TextBox 29">
            <a:extLst>
              <a:ext uri="{FF2B5EF4-FFF2-40B4-BE49-F238E27FC236}">
                <a16:creationId xmlns:a16="http://schemas.microsoft.com/office/drawing/2014/main" id="{DE2EA9B0-7A72-B675-A41A-91D5E4788FCA}"/>
              </a:ext>
            </a:extLst>
          </p:cNvPr>
          <p:cNvSpPr txBox="1"/>
          <p:nvPr/>
        </p:nvSpPr>
        <p:spPr>
          <a:xfrm>
            <a:off x="7969843" y="2500538"/>
            <a:ext cx="2380846" cy="912818"/>
          </a:xfrm>
          <a:prstGeom prst="rect">
            <a:avLst/>
          </a:prstGeom>
          <a:noFill/>
        </p:spPr>
        <p:txBody>
          <a:bodyPr wrap="none" rtlCol="0">
            <a:spAutoFit/>
          </a:bodyPr>
          <a:lstStyle/>
          <a:p>
            <a:pPr algn="l"/>
            <a:r>
              <a:rPr lang="en-US" sz="2700" spc="0" baseline="0" dirty="0">
                <a:ln/>
                <a:solidFill>
                  <a:srgbClr val="000000"/>
                </a:solidFill>
                <a:latin typeface="Calibri"/>
                <a:cs typeface="Calibri"/>
                <a:sym typeface="Calibri"/>
                <a:rtl val="0"/>
              </a:rPr>
              <a:t>1 test should pass</a:t>
            </a:r>
          </a:p>
        </p:txBody>
      </p:sp>
      <p:sp>
        <p:nvSpPr>
          <p:cNvPr id="31" name="TextBox 30">
            <a:extLst>
              <a:ext uri="{FF2B5EF4-FFF2-40B4-BE49-F238E27FC236}">
                <a16:creationId xmlns:a16="http://schemas.microsoft.com/office/drawing/2014/main" id="{4E197A57-88F2-7403-E924-48E9D57633B1}"/>
              </a:ext>
            </a:extLst>
          </p:cNvPr>
          <p:cNvSpPr txBox="1"/>
          <p:nvPr/>
        </p:nvSpPr>
        <p:spPr>
          <a:xfrm>
            <a:off x="7969843" y="3160161"/>
            <a:ext cx="2216796" cy="912818"/>
          </a:xfrm>
          <a:prstGeom prst="rect">
            <a:avLst/>
          </a:prstGeom>
          <a:noFill/>
        </p:spPr>
        <p:txBody>
          <a:bodyPr wrap="none" rtlCol="0">
            <a:spAutoFit/>
          </a:bodyPr>
          <a:lstStyle/>
          <a:p>
            <a:pPr algn="l"/>
            <a:r>
              <a:rPr lang="en-US" sz="2700" spc="0" baseline="0" dirty="0">
                <a:ln/>
                <a:solidFill>
                  <a:srgbClr val="000000"/>
                </a:solidFill>
                <a:latin typeface="Calibri"/>
                <a:cs typeface="Calibri"/>
                <a:sym typeface="Calibri"/>
                <a:rtl val="0"/>
              </a:rPr>
              <a:t>1 test should fail</a:t>
            </a:r>
          </a:p>
        </p:txBody>
      </p:sp>
      <p:sp>
        <p:nvSpPr>
          <p:cNvPr id="32" name="TextBox 31">
            <a:extLst>
              <a:ext uri="{FF2B5EF4-FFF2-40B4-BE49-F238E27FC236}">
                <a16:creationId xmlns:a16="http://schemas.microsoft.com/office/drawing/2014/main" id="{AFD2989D-9F32-C703-D5C8-4AC06B9AC70C}"/>
              </a:ext>
            </a:extLst>
          </p:cNvPr>
          <p:cNvSpPr txBox="1"/>
          <p:nvPr/>
        </p:nvSpPr>
        <p:spPr>
          <a:xfrm>
            <a:off x="4470141" y="2500538"/>
            <a:ext cx="3016378" cy="507831"/>
          </a:xfrm>
          <a:prstGeom prst="rect">
            <a:avLst/>
          </a:prstGeom>
          <a:noFill/>
        </p:spPr>
        <p:txBody>
          <a:bodyPr wrap="square" rtlCol="0">
            <a:spAutoFit/>
          </a:bodyPr>
          <a:lstStyle/>
          <a:p>
            <a:pPr algn="l"/>
            <a:r>
              <a:rPr lang="en-US" sz="2700" spc="0" baseline="0" dirty="0">
                <a:ln/>
                <a:solidFill>
                  <a:srgbClr val="000000"/>
                </a:solidFill>
                <a:latin typeface="Calibri"/>
                <a:cs typeface="Calibri"/>
                <a:sym typeface="Calibri"/>
                <a:rtl val="0"/>
              </a:rPr>
              <a:t>1 test should pass</a:t>
            </a:r>
          </a:p>
        </p:txBody>
      </p:sp>
      <p:sp>
        <p:nvSpPr>
          <p:cNvPr id="33" name="TextBox 32">
            <a:extLst>
              <a:ext uri="{FF2B5EF4-FFF2-40B4-BE49-F238E27FC236}">
                <a16:creationId xmlns:a16="http://schemas.microsoft.com/office/drawing/2014/main" id="{364593AD-411B-6F3F-C042-46A4781E380F}"/>
              </a:ext>
            </a:extLst>
          </p:cNvPr>
          <p:cNvSpPr txBox="1"/>
          <p:nvPr/>
        </p:nvSpPr>
        <p:spPr>
          <a:xfrm>
            <a:off x="4470141" y="3160161"/>
            <a:ext cx="3151881" cy="912818"/>
          </a:xfrm>
          <a:prstGeom prst="rect">
            <a:avLst/>
          </a:prstGeom>
          <a:noFill/>
        </p:spPr>
        <p:txBody>
          <a:bodyPr wrap="none" rtlCol="0">
            <a:spAutoFit/>
          </a:bodyPr>
          <a:lstStyle/>
          <a:p>
            <a:pPr algn="l"/>
            <a:r>
              <a:rPr lang="en-US" sz="2700" spc="0" baseline="0" dirty="0">
                <a:ln/>
                <a:solidFill>
                  <a:srgbClr val="000000"/>
                </a:solidFill>
                <a:latin typeface="Calibri"/>
                <a:cs typeface="Calibri"/>
                <a:sym typeface="Calibri"/>
                <a:rtl val="0"/>
              </a:rPr>
              <a:t>1 test should be skipped</a:t>
            </a:r>
          </a:p>
        </p:txBody>
      </p:sp>
      <p:sp>
        <p:nvSpPr>
          <p:cNvPr id="34" name="TextBox 33">
            <a:extLst>
              <a:ext uri="{FF2B5EF4-FFF2-40B4-BE49-F238E27FC236}">
                <a16:creationId xmlns:a16="http://schemas.microsoft.com/office/drawing/2014/main" id="{7F3207C1-1C62-7EF2-C62B-60CEB54A1F23}"/>
              </a:ext>
            </a:extLst>
          </p:cNvPr>
          <p:cNvSpPr txBox="1"/>
          <p:nvPr/>
        </p:nvSpPr>
        <p:spPr>
          <a:xfrm>
            <a:off x="970407" y="2500538"/>
            <a:ext cx="1872291" cy="912818"/>
          </a:xfrm>
          <a:prstGeom prst="rect">
            <a:avLst/>
          </a:prstGeom>
          <a:noFill/>
        </p:spPr>
        <p:txBody>
          <a:bodyPr wrap="none" rtlCol="0">
            <a:spAutoFit/>
          </a:bodyPr>
          <a:lstStyle/>
          <a:p>
            <a:pPr algn="l"/>
            <a:r>
              <a:rPr lang="en-US" sz="2700" spc="0" baseline="0">
                <a:ln/>
                <a:solidFill>
                  <a:srgbClr val="000000"/>
                </a:solidFill>
                <a:latin typeface="Calibri"/>
                <a:cs typeface="Calibri"/>
                <a:sym typeface="Calibri"/>
                <a:rtl val="0"/>
              </a:rPr>
              <a:t>Original Code</a:t>
            </a:r>
          </a:p>
        </p:txBody>
      </p:sp>
      <p:sp>
        <p:nvSpPr>
          <p:cNvPr id="35" name="TextBox 34">
            <a:extLst>
              <a:ext uri="{FF2B5EF4-FFF2-40B4-BE49-F238E27FC236}">
                <a16:creationId xmlns:a16="http://schemas.microsoft.com/office/drawing/2014/main" id="{74AD747F-7AB0-45FC-4CB1-520EFE855424}"/>
              </a:ext>
            </a:extLst>
          </p:cNvPr>
          <p:cNvSpPr txBox="1"/>
          <p:nvPr/>
        </p:nvSpPr>
        <p:spPr>
          <a:xfrm>
            <a:off x="7969843" y="4086778"/>
            <a:ext cx="2495681" cy="912818"/>
          </a:xfrm>
          <a:prstGeom prst="rect">
            <a:avLst/>
          </a:prstGeom>
          <a:noFill/>
        </p:spPr>
        <p:txBody>
          <a:bodyPr wrap="none" rtlCol="0">
            <a:spAutoFit/>
          </a:bodyPr>
          <a:lstStyle/>
          <a:p>
            <a:pPr algn="l"/>
            <a:r>
              <a:rPr lang="en-US" sz="2700" spc="0" baseline="0" dirty="0">
                <a:ln/>
                <a:solidFill>
                  <a:srgbClr val="000000"/>
                </a:solidFill>
                <a:latin typeface="Calibri"/>
                <a:cs typeface="Calibri"/>
                <a:sym typeface="Calibri"/>
                <a:rtl val="0"/>
              </a:rPr>
              <a:t>2 tests should pass</a:t>
            </a:r>
          </a:p>
        </p:txBody>
      </p:sp>
      <p:sp>
        <p:nvSpPr>
          <p:cNvPr id="36" name="TextBox 35">
            <a:extLst>
              <a:ext uri="{FF2B5EF4-FFF2-40B4-BE49-F238E27FC236}">
                <a16:creationId xmlns:a16="http://schemas.microsoft.com/office/drawing/2014/main" id="{AEFFAB31-F770-8841-60C4-50A7D41B737A}"/>
              </a:ext>
            </a:extLst>
          </p:cNvPr>
          <p:cNvSpPr txBox="1"/>
          <p:nvPr/>
        </p:nvSpPr>
        <p:spPr>
          <a:xfrm>
            <a:off x="4470141" y="4086778"/>
            <a:ext cx="2495681" cy="912818"/>
          </a:xfrm>
          <a:prstGeom prst="rect">
            <a:avLst/>
          </a:prstGeom>
          <a:noFill/>
        </p:spPr>
        <p:txBody>
          <a:bodyPr wrap="none" rtlCol="0">
            <a:spAutoFit/>
          </a:bodyPr>
          <a:lstStyle/>
          <a:p>
            <a:pPr algn="l"/>
            <a:r>
              <a:rPr lang="en-US" sz="2700" spc="0" baseline="0" dirty="0">
                <a:ln/>
                <a:solidFill>
                  <a:srgbClr val="000000"/>
                </a:solidFill>
                <a:latin typeface="Calibri"/>
                <a:cs typeface="Calibri"/>
                <a:sym typeface="Calibri"/>
                <a:rtl val="0"/>
              </a:rPr>
              <a:t>1 tests should pass</a:t>
            </a:r>
          </a:p>
        </p:txBody>
      </p:sp>
      <p:sp>
        <p:nvSpPr>
          <p:cNvPr id="37" name="TextBox 36">
            <a:extLst>
              <a:ext uri="{FF2B5EF4-FFF2-40B4-BE49-F238E27FC236}">
                <a16:creationId xmlns:a16="http://schemas.microsoft.com/office/drawing/2014/main" id="{0F76B9C9-2933-96B6-8C7C-82750D66ED31}"/>
              </a:ext>
            </a:extLst>
          </p:cNvPr>
          <p:cNvSpPr txBox="1"/>
          <p:nvPr/>
        </p:nvSpPr>
        <p:spPr>
          <a:xfrm>
            <a:off x="4470141" y="4746401"/>
            <a:ext cx="3151881" cy="912818"/>
          </a:xfrm>
          <a:prstGeom prst="rect">
            <a:avLst/>
          </a:prstGeom>
          <a:noFill/>
        </p:spPr>
        <p:txBody>
          <a:bodyPr wrap="none" rtlCol="0">
            <a:spAutoFit/>
          </a:bodyPr>
          <a:lstStyle/>
          <a:p>
            <a:pPr algn="l"/>
            <a:r>
              <a:rPr lang="en-US" sz="2700" spc="0" baseline="0" dirty="0">
                <a:ln/>
                <a:solidFill>
                  <a:srgbClr val="000000"/>
                </a:solidFill>
                <a:latin typeface="Calibri"/>
                <a:cs typeface="Calibri"/>
                <a:sym typeface="Calibri"/>
                <a:rtl val="0"/>
              </a:rPr>
              <a:t>1 test should be skipped</a:t>
            </a:r>
          </a:p>
        </p:txBody>
      </p:sp>
      <p:sp>
        <p:nvSpPr>
          <p:cNvPr id="38" name="TextBox 37">
            <a:extLst>
              <a:ext uri="{FF2B5EF4-FFF2-40B4-BE49-F238E27FC236}">
                <a16:creationId xmlns:a16="http://schemas.microsoft.com/office/drawing/2014/main" id="{B48ED335-4873-7E90-6DAF-C85855A33C34}"/>
              </a:ext>
            </a:extLst>
          </p:cNvPr>
          <p:cNvSpPr txBox="1"/>
          <p:nvPr/>
        </p:nvSpPr>
        <p:spPr>
          <a:xfrm>
            <a:off x="970407" y="4086778"/>
            <a:ext cx="1970721" cy="912818"/>
          </a:xfrm>
          <a:prstGeom prst="rect">
            <a:avLst/>
          </a:prstGeom>
          <a:noFill/>
        </p:spPr>
        <p:txBody>
          <a:bodyPr wrap="none" rtlCol="0">
            <a:spAutoFit/>
          </a:bodyPr>
          <a:lstStyle/>
          <a:p>
            <a:pPr algn="l"/>
            <a:r>
              <a:rPr lang="en-US" sz="2700" spc="0" baseline="0">
                <a:ln/>
                <a:solidFill>
                  <a:srgbClr val="000000"/>
                </a:solidFill>
                <a:latin typeface="Calibri"/>
                <a:cs typeface="Calibri"/>
                <a:sym typeface="Calibri"/>
                <a:rtl val="0"/>
              </a:rPr>
              <a:t>Updated Code</a:t>
            </a:r>
          </a:p>
        </p:txBody>
      </p:sp>
      <p:sp>
        <p:nvSpPr>
          <p:cNvPr id="39" name="TextBox 38">
            <a:extLst>
              <a:ext uri="{FF2B5EF4-FFF2-40B4-BE49-F238E27FC236}">
                <a16:creationId xmlns:a16="http://schemas.microsoft.com/office/drawing/2014/main" id="{9F3FA44F-B213-4E3C-211C-205662FD903B}"/>
              </a:ext>
            </a:extLst>
          </p:cNvPr>
          <p:cNvSpPr txBox="1"/>
          <p:nvPr/>
        </p:nvSpPr>
        <p:spPr>
          <a:xfrm>
            <a:off x="10705096" y="4238505"/>
            <a:ext cx="530915" cy="507831"/>
          </a:xfrm>
          <a:prstGeom prst="rect">
            <a:avLst/>
          </a:prstGeom>
          <a:noFill/>
        </p:spPr>
        <p:txBody>
          <a:bodyPr wrap="none" rtlCol="0">
            <a:spAutoFit/>
          </a:bodyPr>
          <a:lstStyle/>
          <a:p>
            <a:r>
              <a:rPr lang="en-US" sz="2700" dirty="0"/>
              <a:t>🎉</a:t>
            </a:r>
          </a:p>
        </p:txBody>
      </p:sp>
    </p:spTree>
    <p:extLst>
      <p:ext uri="{BB962C8B-B14F-4D97-AF65-F5344CB8AC3E}">
        <p14:creationId xmlns:p14="http://schemas.microsoft.com/office/powerpoint/2010/main" val="3885178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0" grpId="0"/>
      <p:bldP spid="31" grpId="0"/>
      <p:bldP spid="32" grpId="0"/>
      <p:bldP spid="33" grpId="0"/>
      <p:bldP spid="34" grpId="0"/>
      <p:bldP spid="35" grpId="0"/>
      <p:bldP spid="36" grpId="0"/>
      <p:bldP spid="37" grpId="0"/>
      <p:bldP spid="38" grpId="0"/>
      <p:bldP spid="39" grpId="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43D65-03E6-AEA7-4E3E-45738321D1A8}"/>
              </a:ext>
            </a:extLst>
          </p:cNvPr>
          <p:cNvSpPr>
            <a:spLocks noGrp="1"/>
          </p:cNvSpPr>
          <p:nvPr>
            <p:ph type="title"/>
          </p:nvPr>
        </p:nvSpPr>
        <p:spPr/>
        <p:txBody>
          <a:bodyPr/>
          <a:lstStyle/>
          <a:p>
            <a:pPr algn="ctr"/>
            <a:r>
              <a:rPr lang="en-US" b="1" dirty="0"/>
              <a:t>Testing</a:t>
            </a:r>
          </a:p>
        </p:txBody>
      </p:sp>
      <p:sp>
        <p:nvSpPr>
          <p:cNvPr id="3" name="Content Placeholder 2">
            <a:extLst>
              <a:ext uri="{FF2B5EF4-FFF2-40B4-BE49-F238E27FC236}">
                <a16:creationId xmlns:a16="http://schemas.microsoft.com/office/drawing/2014/main" id="{8ECAD561-5112-8E95-D3EE-2B1356573F1F}"/>
              </a:ext>
            </a:extLst>
          </p:cNvPr>
          <p:cNvSpPr>
            <a:spLocks noGrp="1"/>
          </p:cNvSpPr>
          <p:nvPr>
            <p:ph idx="1"/>
          </p:nvPr>
        </p:nvSpPr>
        <p:spPr/>
        <p:txBody>
          <a:bodyPr/>
          <a:lstStyle/>
          <a:p>
            <a:pPr>
              <a:lnSpc>
                <a:spcPct val="150000"/>
              </a:lnSpc>
            </a:pPr>
            <a:r>
              <a:rPr lang="en-US" dirty="0"/>
              <a:t>Run the tests to check new behavior</a:t>
            </a:r>
          </a:p>
          <a:p>
            <a:pPr>
              <a:lnSpc>
                <a:spcPct val="150000"/>
              </a:lnSpc>
            </a:pPr>
            <a:r>
              <a:rPr lang="en-US" dirty="0"/>
              <a:t>Run entire test suite</a:t>
            </a:r>
          </a:p>
        </p:txBody>
      </p:sp>
    </p:spTree>
    <p:extLst>
      <p:ext uri="{BB962C8B-B14F-4D97-AF65-F5344CB8AC3E}">
        <p14:creationId xmlns:p14="http://schemas.microsoft.com/office/powerpoint/2010/main" val="3657236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9C48CB-64D8-47D9-69F0-EB3ABC7D4964}"/>
              </a:ext>
            </a:extLst>
          </p:cNvPr>
          <p:cNvSpPr>
            <a:spLocks noGrp="1"/>
          </p:cNvSpPr>
          <p:nvPr>
            <p:ph idx="1"/>
          </p:nvPr>
        </p:nvSpPr>
        <p:spPr>
          <a:xfrm>
            <a:off x="838200" y="722966"/>
            <a:ext cx="10515600" cy="4351338"/>
          </a:xfrm>
        </p:spPr>
        <p:txBody>
          <a:bodyPr/>
          <a:lstStyle/>
          <a:p>
            <a:pPr marL="0" indent="0" algn="ctr">
              <a:lnSpc>
                <a:spcPct val="150000"/>
              </a:lnSpc>
              <a:buNone/>
            </a:pPr>
            <a:r>
              <a:rPr lang="en-US" dirty="0"/>
              <a:t>✅ Replicate the Bug 🐛</a:t>
            </a:r>
          </a:p>
          <a:p>
            <a:pPr marL="0" indent="0" algn="ctr">
              <a:lnSpc>
                <a:spcPct val="150000"/>
              </a:lnSpc>
              <a:buNone/>
            </a:pPr>
            <a:r>
              <a:rPr lang="en-US" dirty="0"/>
              <a:t>✅ Read some docs </a:t>
            </a:r>
            <a:r>
              <a:rPr lang="en-US" b="1" dirty="0">
                <a:solidFill>
                  <a:srgbClr val="569CD6"/>
                </a:solidFill>
              </a:rPr>
              <a:t>📖</a:t>
            </a:r>
            <a:endParaRPr lang="en-US" dirty="0"/>
          </a:p>
          <a:p>
            <a:pPr marL="0" indent="0" algn="ctr">
              <a:lnSpc>
                <a:spcPct val="150000"/>
              </a:lnSpc>
              <a:buNone/>
            </a:pPr>
            <a:r>
              <a:rPr lang="en-US" dirty="0"/>
              <a:t>✅ Write some code </a:t>
            </a:r>
            <a:r>
              <a:rPr lang="en-US" b="1" dirty="0">
                <a:solidFill>
                  <a:srgbClr val="569CD6"/>
                </a:solidFill>
                <a:latin typeface="Inconsolata NF Regular" pitchFamily="49" charset="77"/>
              </a:rPr>
              <a:t>✍🏻</a:t>
            </a:r>
            <a:endParaRPr lang="en-US" dirty="0"/>
          </a:p>
          <a:p>
            <a:pPr marL="0" indent="0" algn="ctr">
              <a:lnSpc>
                <a:spcPct val="150000"/>
              </a:lnSpc>
              <a:buNone/>
            </a:pPr>
            <a:r>
              <a:rPr lang="en-US" dirty="0"/>
              <a:t>✅ Test the Code 🧪</a:t>
            </a:r>
          </a:p>
          <a:p>
            <a:pPr marL="0" indent="0" algn="ctr">
              <a:lnSpc>
                <a:spcPct val="150000"/>
              </a:lnSpc>
              <a:buNone/>
            </a:pPr>
            <a:r>
              <a:rPr lang="en-US" dirty="0"/>
              <a:t>Write down what you learned 📜</a:t>
            </a:r>
          </a:p>
        </p:txBody>
      </p:sp>
    </p:spTree>
    <p:extLst>
      <p:ext uri="{BB962C8B-B14F-4D97-AF65-F5344CB8AC3E}">
        <p14:creationId xmlns:p14="http://schemas.microsoft.com/office/powerpoint/2010/main" val="154284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Autofit/>
          </a:bodyPr>
          <a:lstStyle/>
          <a:p>
            <a:pPr algn="ctr"/>
            <a:r>
              <a:rPr lang="en-US" sz="9600" dirty="0"/>
              <a:t>📜</a:t>
            </a:r>
          </a:p>
        </p:txBody>
      </p:sp>
    </p:spTree>
    <p:extLst>
      <p:ext uri="{BB962C8B-B14F-4D97-AF65-F5344CB8AC3E}">
        <p14:creationId xmlns:p14="http://schemas.microsoft.com/office/powerpoint/2010/main" val="90080936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Public Notes</a:t>
            </a:r>
            <a:endParaRPr lang="en-US" dirty="0"/>
          </a:p>
        </p:txBody>
      </p:sp>
    </p:spTree>
    <p:extLst>
      <p:ext uri="{BB962C8B-B14F-4D97-AF65-F5344CB8AC3E}">
        <p14:creationId xmlns:p14="http://schemas.microsoft.com/office/powerpoint/2010/main" val="62068623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7FA06-91A9-2E84-C5A4-89A4CC654075}"/>
              </a:ext>
            </a:extLst>
          </p:cNvPr>
          <p:cNvSpPr>
            <a:spLocks noGrp="1"/>
          </p:cNvSpPr>
          <p:nvPr>
            <p:ph type="title"/>
          </p:nvPr>
        </p:nvSpPr>
        <p:spPr/>
        <p:txBody>
          <a:bodyPr/>
          <a:lstStyle/>
          <a:p>
            <a:pPr algn="ctr"/>
            <a:r>
              <a:rPr lang="en-US" b="1" dirty="0"/>
              <a:t>What are Public Notes</a:t>
            </a:r>
          </a:p>
        </p:txBody>
      </p:sp>
      <p:sp>
        <p:nvSpPr>
          <p:cNvPr id="3" name="Content Placeholder 2">
            <a:extLst>
              <a:ext uri="{FF2B5EF4-FFF2-40B4-BE49-F238E27FC236}">
                <a16:creationId xmlns:a16="http://schemas.microsoft.com/office/drawing/2014/main" id="{453CAFDD-4872-89CE-5908-6D7A95741A18}"/>
              </a:ext>
            </a:extLst>
          </p:cNvPr>
          <p:cNvSpPr>
            <a:spLocks noGrp="1"/>
          </p:cNvSpPr>
          <p:nvPr>
            <p:ph idx="1"/>
          </p:nvPr>
        </p:nvSpPr>
        <p:spPr/>
        <p:txBody>
          <a:bodyPr/>
          <a:lstStyle/>
          <a:p>
            <a:pPr algn="ctr">
              <a:lnSpc>
                <a:spcPct val="150000"/>
              </a:lnSpc>
            </a:pPr>
            <a:r>
              <a:rPr lang="en-US" dirty="0"/>
              <a:t>Issue</a:t>
            </a:r>
          </a:p>
          <a:p>
            <a:pPr algn="ctr">
              <a:lnSpc>
                <a:spcPct val="150000"/>
              </a:lnSpc>
            </a:pPr>
            <a:r>
              <a:rPr lang="en-US" dirty="0"/>
              <a:t>Work through</a:t>
            </a:r>
          </a:p>
          <a:p>
            <a:pPr algn="ctr">
              <a:lnSpc>
                <a:spcPct val="150000"/>
              </a:lnSpc>
            </a:pPr>
            <a:r>
              <a:rPr lang="en-US" dirty="0"/>
              <a:t>problem</a:t>
            </a:r>
          </a:p>
        </p:txBody>
      </p:sp>
    </p:spTree>
    <p:extLst>
      <p:ext uri="{BB962C8B-B14F-4D97-AF65-F5344CB8AC3E}">
        <p14:creationId xmlns:p14="http://schemas.microsoft.com/office/powerpoint/2010/main" val="3712996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7FA06-91A9-2E84-C5A4-89A4CC654075}"/>
              </a:ext>
            </a:extLst>
          </p:cNvPr>
          <p:cNvSpPr>
            <a:spLocks noGrp="1"/>
          </p:cNvSpPr>
          <p:nvPr>
            <p:ph type="title"/>
          </p:nvPr>
        </p:nvSpPr>
        <p:spPr/>
        <p:txBody>
          <a:bodyPr/>
          <a:lstStyle/>
          <a:p>
            <a:pPr algn="ctr"/>
            <a:r>
              <a:rPr lang="en-US" b="1" dirty="0"/>
              <a:t>Public Notes</a:t>
            </a:r>
          </a:p>
        </p:txBody>
      </p:sp>
      <p:sp>
        <p:nvSpPr>
          <p:cNvPr id="3" name="Content Placeholder 2">
            <a:extLst>
              <a:ext uri="{FF2B5EF4-FFF2-40B4-BE49-F238E27FC236}">
                <a16:creationId xmlns:a16="http://schemas.microsoft.com/office/drawing/2014/main" id="{453CAFDD-4872-89CE-5908-6D7A95741A18}"/>
              </a:ext>
            </a:extLst>
          </p:cNvPr>
          <p:cNvSpPr>
            <a:spLocks noGrp="1"/>
          </p:cNvSpPr>
          <p:nvPr>
            <p:ph idx="1"/>
          </p:nvPr>
        </p:nvSpPr>
        <p:spPr/>
        <p:txBody>
          <a:bodyPr/>
          <a:lstStyle/>
          <a:p>
            <a:pPr algn="ctr">
              <a:lnSpc>
                <a:spcPct val="150000"/>
              </a:lnSpc>
            </a:pPr>
            <a:r>
              <a:rPr lang="en-US" dirty="0"/>
              <a:t>Tips</a:t>
            </a:r>
          </a:p>
          <a:p>
            <a:pPr algn="ctr">
              <a:lnSpc>
                <a:spcPct val="150000"/>
              </a:lnSpc>
            </a:pPr>
            <a:r>
              <a:rPr lang="en-US" dirty="0"/>
              <a:t>Hints</a:t>
            </a:r>
          </a:p>
          <a:p>
            <a:pPr algn="ctr">
              <a:lnSpc>
                <a:spcPct val="150000"/>
              </a:lnSpc>
            </a:pPr>
            <a:r>
              <a:rPr lang="en-US" dirty="0"/>
              <a:t>Breadcrumbs</a:t>
            </a:r>
          </a:p>
          <a:p>
            <a:pPr algn="ctr">
              <a:lnSpc>
                <a:spcPct val="150000"/>
              </a:lnSpc>
            </a:pPr>
            <a:r>
              <a:rPr lang="en-US" dirty="0"/>
              <a:t>What ever you want to call them</a:t>
            </a:r>
          </a:p>
        </p:txBody>
      </p:sp>
    </p:spTree>
    <p:extLst>
      <p:ext uri="{BB962C8B-B14F-4D97-AF65-F5344CB8AC3E}">
        <p14:creationId xmlns:p14="http://schemas.microsoft.com/office/powerpoint/2010/main" val="4146563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rmAutofit fontScale="90000"/>
          </a:bodyPr>
          <a:lstStyle/>
          <a:p>
            <a:pPr algn="ctr"/>
            <a:r>
              <a:rPr lang="en-US" sz="10700" b="1" dirty="0">
                <a:solidFill>
                  <a:srgbClr val="569CD6"/>
                </a:solidFill>
                <a:effectLst/>
                <a:latin typeface="Inconsolata NF Regular" pitchFamily="49" charset="77"/>
              </a:rPr>
              <a:t>🏃🏽‍♀️🏃🏻‍♂️🏃🏿</a:t>
            </a:r>
            <a:endParaRPr lang="en-US" sz="10700" dirty="0"/>
          </a:p>
        </p:txBody>
      </p:sp>
    </p:spTree>
    <p:extLst>
      <p:ext uri="{BB962C8B-B14F-4D97-AF65-F5344CB8AC3E}">
        <p14:creationId xmlns:p14="http://schemas.microsoft.com/office/powerpoint/2010/main" val="147208587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Scientific Method</a:t>
            </a:r>
            <a:r>
              <a:rPr lang="en-US" b="1" dirty="0">
                <a:solidFill>
                  <a:srgbClr val="569CD6"/>
                </a:solidFill>
                <a:effectLst/>
                <a:latin typeface="Inconsolata NF Regular" pitchFamily="49" charset="77"/>
              </a:rPr>
              <a:t>🧑🏽‍🔬</a:t>
            </a:r>
            <a:endParaRPr lang="en-US" dirty="0"/>
          </a:p>
        </p:txBody>
      </p:sp>
    </p:spTree>
    <p:extLst>
      <p:ext uri="{BB962C8B-B14F-4D97-AF65-F5344CB8AC3E}">
        <p14:creationId xmlns:p14="http://schemas.microsoft.com/office/powerpoint/2010/main" val="145065354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My Public Notes</a:t>
            </a:r>
            <a:endParaRPr lang="en-US" dirty="0"/>
          </a:p>
        </p:txBody>
      </p:sp>
    </p:spTree>
    <p:extLst>
      <p:ext uri="{BB962C8B-B14F-4D97-AF65-F5344CB8AC3E}">
        <p14:creationId xmlns:p14="http://schemas.microsoft.com/office/powerpoint/2010/main" val="3602514789"/>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B75DA-2E23-3824-D399-89625FFBCB22}"/>
              </a:ext>
            </a:extLst>
          </p:cNvPr>
          <p:cNvSpPr>
            <a:spLocks noGrp="1"/>
          </p:cNvSpPr>
          <p:nvPr>
            <p:ph type="title"/>
          </p:nvPr>
        </p:nvSpPr>
        <p:spPr/>
        <p:txBody>
          <a:bodyPr/>
          <a:lstStyle/>
          <a:p>
            <a:endParaRPr lang="en-US"/>
          </a:p>
        </p:txBody>
      </p:sp>
      <p:pic>
        <p:nvPicPr>
          <p:cNvPr id="3" name="Public Notes - edited">
            <a:hlinkClick r:id="" action="ppaction://media"/>
            <a:extLst>
              <a:ext uri="{FF2B5EF4-FFF2-40B4-BE49-F238E27FC236}">
                <a16:creationId xmlns:a16="http://schemas.microsoft.com/office/drawing/2014/main" id="{F948C467-725C-2918-C13B-3C126677A19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63" y="3175"/>
            <a:ext cx="12192000" cy="6858000"/>
          </a:xfrm>
          <a:prstGeom prst="rect">
            <a:avLst/>
          </a:prstGeom>
        </p:spPr>
      </p:pic>
    </p:spTree>
    <p:extLst>
      <p:ext uri="{BB962C8B-B14F-4D97-AF65-F5344CB8AC3E}">
        <p14:creationId xmlns:p14="http://schemas.microsoft.com/office/powerpoint/2010/main" val="2553897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21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The fix</a:t>
            </a:r>
            <a:endParaRPr lang="en-US" dirty="0"/>
          </a:p>
        </p:txBody>
      </p:sp>
    </p:spTree>
    <p:extLst>
      <p:ext uri="{BB962C8B-B14F-4D97-AF65-F5344CB8AC3E}">
        <p14:creationId xmlns:p14="http://schemas.microsoft.com/office/powerpoint/2010/main" val="341431276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Incorporating Feedback</a:t>
            </a:r>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838200" y="1825625"/>
            <a:ext cx="10960100" cy="688975"/>
          </a:xfrm>
        </p:spPr>
        <p:txBody>
          <a:bodyPr>
            <a:normAutofit/>
          </a:bodyPr>
          <a:lstStyle/>
          <a:p>
            <a:r>
              <a:rPr lang="en-US" dirty="0"/>
              <a:t>Hint from Shia</a:t>
            </a:r>
          </a:p>
          <a:p>
            <a:endParaRPr lang="en-US" dirty="0"/>
          </a:p>
          <a:p>
            <a:endParaRPr lang="en-US" dirty="0">
              <a:latin typeface="Inconsolata NF" pitchFamily="49" charset="77"/>
            </a:endParaRPr>
          </a:p>
        </p:txBody>
      </p:sp>
      <p:sp>
        <p:nvSpPr>
          <p:cNvPr id="4" name="TextBox 3">
            <a:extLst>
              <a:ext uri="{FF2B5EF4-FFF2-40B4-BE49-F238E27FC236}">
                <a16:creationId xmlns:a16="http://schemas.microsoft.com/office/drawing/2014/main" id="{750FAF8A-203B-5887-F8E2-1C61A098B661}"/>
              </a:ext>
            </a:extLst>
          </p:cNvPr>
          <p:cNvSpPr txBox="1"/>
          <p:nvPr/>
        </p:nvSpPr>
        <p:spPr>
          <a:xfrm>
            <a:off x="2164976" y="2663451"/>
            <a:ext cx="8426824" cy="923330"/>
          </a:xfrm>
          <a:prstGeom prst="rect">
            <a:avLst/>
          </a:prstGeom>
          <a:solidFill>
            <a:srgbClr val="D5D9DB"/>
          </a:solidFill>
        </p:spPr>
        <p:txBody>
          <a:bodyPr wrap="square" rtlCol="0">
            <a:spAutoFit/>
          </a:bodyPr>
          <a:lstStyle/>
          <a:p>
            <a:pPr marL="0" indent="0">
              <a:buNone/>
            </a:pPr>
            <a:r>
              <a:rPr lang="en-US" b="1" dirty="0" err="1">
                <a:latin typeface="Inconsolata NF" pitchFamily="49" charset="77"/>
              </a:rPr>
              <a:t>naming_dict</a:t>
            </a:r>
            <a:r>
              <a:rPr lang="en-US" b="1" dirty="0">
                <a:latin typeface="Inconsolata NF" pitchFamily="49" charset="77"/>
              </a:rPr>
              <a:t> = { param: f":{param}" for param in </a:t>
            </a:r>
            <a:r>
              <a:rPr lang="en-US" b="1" dirty="0" err="1">
                <a:latin typeface="Inconsolata NF" pitchFamily="49" charset="77"/>
              </a:rPr>
              <a:t>param_names</a:t>
            </a:r>
            <a:r>
              <a:rPr lang="en-US" b="1" dirty="0">
                <a:latin typeface="Inconsolata NF" pitchFamily="49" charset="77"/>
              </a:rPr>
              <a:t>} </a:t>
            </a:r>
          </a:p>
          <a:p>
            <a:pPr marL="0" indent="0">
              <a:buNone/>
            </a:pPr>
            <a:r>
              <a:rPr lang="en-US" b="1" dirty="0">
                <a:latin typeface="Inconsolata NF" pitchFamily="49" charset="77"/>
              </a:rPr>
              <a:t>query = query % </a:t>
            </a:r>
            <a:r>
              <a:rPr lang="en-US" b="1" dirty="0" err="1">
                <a:latin typeface="Inconsolata NF" pitchFamily="49" charset="77"/>
              </a:rPr>
              <a:t>naming_dict</a:t>
            </a:r>
            <a:endParaRPr lang="en-US" b="1" dirty="0">
              <a:latin typeface="Inconsolata NF" pitchFamily="49" charset="77"/>
            </a:endParaRPr>
          </a:p>
          <a:p>
            <a:endParaRPr lang="en-US" dirty="0"/>
          </a:p>
        </p:txBody>
      </p:sp>
    </p:spTree>
    <p:extLst>
      <p:ext uri="{BB962C8B-B14F-4D97-AF65-F5344CB8AC3E}">
        <p14:creationId xmlns:p14="http://schemas.microsoft.com/office/powerpoint/2010/main" val="3701891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Incorporating Feedback</a:t>
            </a:r>
            <a:endParaRPr lang="en-US" dirty="0"/>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838200" y="1690689"/>
            <a:ext cx="10960100" cy="923330"/>
          </a:xfrm>
        </p:spPr>
        <p:txBody>
          <a:bodyPr>
            <a:normAutofit/>
          </a:bodyPr>
          <a:lstStyle/>
          <a:p>
            <a:r>
              <a:rPr lang="en-US" dirty="0"/>
              <a:t>General Idea</a:t>
            </a:r>
          </a:p>
        </p:txBody>
      </p:sp>
      <p:sp>
        <p:nvSpPr>
          <p:cNvPr id="5" name="TextBox 4">
            <a:extLst>
              <a:ext uri="{FF2B5EF4-FFF2-40B4-BE49-F238E27FC236}">
                <a16:creationId xmlns:a16="http://schemas.microsoft.com/office/drawing/2014/main" id="{B89765A9-E3B1-B84A-3CF9-91D3253F01D7}"/>
              </a:ext>
            </a:extLst>
          </p:cNvPr>
          <p:cNvSpPr txBox="1"/>
          <p:nvPr/>
        </p:nvSpPr>
        <p:spPr>
          <a:xfrm>
            <a:off x="838199" y="4716495"/>
            <a:ext cx="11062447" cy="1384995"/>
          </a:xfrm>
          <a:prstGeom prst="rect">
            <a:avLst/>
          </a:prstGeom>
          <a:solidFill>
            <a:srgbClr val="D5D9DB"/>
          </a:solidFill>
        </p:spPr>
        <p:txBody>
          <a:bodyPr wrap="square" rtlCol="0">
            <a:spAutoFit/>
          </a:bodyPr>
          <a:lstStyle/>
          <a:p>
            <a:r>
              <a:rPr lang="en-US" sz="2800" b="1" dirty="0" err="1">
                <a:latin typeface="Inconsolata NF" pitchFamily="49" charset="77"/>
              </a:rPr>
              <a:t>args</a:t>
            </a:r>
            <a:r>
              <a:rPr lang="en-US" sz="2800" b="1" dirty="0">
                <a:latin typeface="Inconsolata NF" pitchFamily="49" charset="77"/>
              </a:rPr>
              <a:t> = {k: ":%s" % k for k in params} </a:t>
            </a:r>
          </a:p>
          <a:p>
            <a:r>
              <a:rPr lang="en-US" sz="2800" b="1" dirty="0">
                <a:latin typeface="Inconsolata NF" pitchFamily="49" charset="77"/>
              </a:rPr>
              <a:t>query %= </a:t>
            </a:r>
            <a:r>
              <a:rPr lang="en-US" sz="2800" b="1" dirty="0" err="1">
                <a:latin typeface="Inconsolata NF" pitchFamily="49" charset="77"/>
              </a:rPr>
              <a:t>args</a:t>
            </a:r>
            <a:endParaRPr lang="en-US" sz="2800" b="1" dirty="0">
              <a:latin typeface="Inconsolata NF" pitchFamily="49" charset="77"/>
            </a:endParaRPr>
          </a:p>
          <a:p>
            <a:endParaRPr lang="en-US" sz="2800" b="1" dirty="0"/>
          </a:p>
        </p:txBody>
      </p:sp>
      <p:sp>
        <p:nvSpPr>
          <p:cNvPr id="6" name="TextBox 5">
            <a:extLst>
              <a:ext uri="{FF2B5EF4-FFF2-40B4-BE49-F238E27FC236}">
                <a16:creationId xmlns:a16="http://schemas.microsoft.com/office/drawing/2014/main" id="{EB0C07EE-D2AF-D2BE-4E0E-7FA2A8BF7316}"/>
              </a:ext>
            </a:extLst>
          </p:cNvPr>
          <p:cNvSpPr txBox="1"/>
          <p:nvPr/>
        </p:nvSpPr>
        <p:spPr>
          <a:xfrm>
            <a:off x="838199" y="2512054"/>
            <a:ext cx="11062447" cy="1384995"/>
          </a:xfrm>
          <a:prstGeom prst="rect">
            <a:avLst/>
          </a:prstGeom>
          <a:solidFill>
            <a:srgbClr val="D5D9DB"/>
          </a:solidFill>
        </p:spPr>
        <p:txBody>
          <a:bodyPr wrap="square" rtlCol="0">
            <a:spAutoFit/>
          </a:bodyPr>
          <a:lstStyle/>
          <a:p>
            <a:pPr marL="0" indent="0">
              <a:buNone/>
            </a:pPr>
            <a:r>
              <a:rPr lang="en-US" sz="2800" b="1" dirty="0" err="1">
                <a:latin typeface="Inconsolata NF" pitchFamily="49" charset="77"/>
              </a:rPr>
              <a:t>naming_dict</a:t>
            </a:r>
            <a:r>
              <a:rPr lang="en-US" sz="2800" b="1" dirty="0">
                <a:latin typeface="Inconsolata NF" pitchFamily="49" charset="77"/>
              </a:rPr>
              <a:t> = { param: f":{param}" for param in </a:t>
            </a:r>
            <a:r>
              <a:rPr lang="en-US" sz="2800" b="1" dirty="0" err="1">
                <a:latin typeface="Inconsolata NF" pitchFamily="49" charset="77"/>
              </a:rPr>
              <a:t>param_names</a:t>
            </a:r>
            <a:r>
              <a:rPr lang="en-US" sz="2800" b="1" dirty="0">
                <a:latin typeface="Inconsolata NF" pitchFamily="49" charset="77"/>
              </a:rPr>
              <a:t>} </a:t>
            </a:r>
          </a:p>
          <a:p>
            <a:pPr marL="0" indent="0">
              <a:buNone/>
            </a:pPr>
            <a:r>
              <a:rPr lang="en-US" sz="2800" b="1" dirty="0">
                <a:latin typeface="Inconsolata NF" pitchFamily="49" charset="77"/>
              </a:rPr>
              <a:t>query = query % </a:t>
            </a:r>
            <a:r>
              <a:rPr lang="en-US" sz="2800" b="1" dirty="0" err="1">
                <a:latin typeface="Inconsolata NF" pitchFamily="49" charset="77"/>
              </a:rPr>
              <a:t>naming_dict</a:t>
            </a:r>
            <a:endParaRPr lang="en-US" sz="2800" b="1" dirty="0">
              <a:latin typeface="Inconsolata NF" pitchFamily="49" charset="77"/>
            </a:endParaRPr>
          </a:p>
          <a:p>
            <a:endParaRPr lang="en-US" sz="2800" dirty="0"/>
          </a:p>
        </p:txBody>
      </p:sp>
    </p:spTree>
    <p:extLst>
      <p:ext uri="{BB962C8B-B14F-4D97-AF65-F5344CB8AC3E}">
        <p14:creationId xmlns:p14="http://schemas.microsoft.com/office/powerpoint/2010/main" val="1991982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My initial Code</a:t>
            </a:r>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838200" y="1825625"/>
            <a:ext cx="10960100" cy="3284257"/>
          </a:xfrm>
          <a:solidFill>
            <a:srgbClr val="D5D9DB"/>
          </a:solidFill>
        </p:spPr>
        <p:txBody>
          <a:bodyPr>
            <a:normAutofit lnSpcReduction="10000"/>
          </a:bodyPr>
          <a:lstStyle/>
          <a:p>
            <a:pPr marL="0" indent="0">
              <a:buNone/>
            </a:pPr>
            <a:r>
              <a:rPr lang="en-US" dirty="0">
                <a:latin typeface="Inconsolata NF" pitchFamily="49" charset="77"/>
              </a:rPr>
              <a:t>def execute(self, query, params=None):</a:t>
            </a:r>
          </a:p>
          <a:p>
            <a:pPr marL="0" indent="0">
              <a:buNone/>
            </a:pPr>
            <a:r>
              <a:rPr lang="en-US" dirty="0">
                <a:latin typeface="Inconsolata NF" pitchFamily="49" charset="77"/>
              </a:rPr>
              <a:t>    …</a:t>
            </a:r>
          </a:p>
          <a:p>
            <a:pPr marL="0" indent="0">
              <a:buNone/>
            </a:pPr>
            <a:r>
              <a:rPr lang="en-US" dirty="0">
                <a:latin typeface="Inconsolata NF" pitchFamily="49" charset="77"/>
              </a:rPr>
              <a:t>    if </a:t>
            </a:r>
            <a:r>
              <a:rPr lang="en-US" dirty="0" err="1">
                <a:latin typeface="Inconsolata NF" pitchFamily="49" charset="77"/>
              </a:rPr>
              <a:t>hasattr</a:t>
            </a:r>
            <a:r>
              <a:rPr lang="en-US" dirty="0">
                <a:latin typeface="Inconsolata NF" pitchFamily="49" charset="77"/>
              </a:rPr>
              <a:t>(params, "keys"):</a:t>
            </a:r>
          </a:p>
          <a:p>
            <a:pPr marL="0" indent="0">
              <a:buNone/>
            </a:pPr>
            <a:r>
              <a:rPr lang="en-US" dirty="0">
                <a:latin typeface="Inconsolata NF" pitchFamily="49" charset="77"/>
              </a:rPr>
              <a:t>        </a:t>
            </a:r>
            <a:r>
              <a:rPr lang="en-US" dirty="0" err="1">
                <a:latin typeface="Inconsolata NF" pitchFamily="49" charset="77"/>
              </a:rPr>
              <a:t>args</a:t>
            </a:r>
            <a:r>
              <a:rPr lang="en-US" dirty="0">
                <a:latin typeface="Inconsolata NF" pitchFamily="49" charset="77"/>
              </a:rPr>
              <a:t> = {k: ":%s" % k for k in params}</a:t>
            </a:r>
          </a:p>
          <a:p>
            <a:pPr marL="0" indent="0">
              <a:buNone/>
            </a:pPr>
            <a:r>
              <a:rPr lang="en-US" dirty="0">
                <a:latin typeface="Inconsolata NF" pitchFamily="49" charset="77"/>
              </a:rPr>
              <a:t>        query = query % </a:t>
            </a:r>
            <a:r>
              <a:rPr lang="en-US" dirty="0" err="1">
                <a:latin typeface="Inconsolata NF" pitchFamily="49" charset="77"/>
              </a:rPr>
              <a:t>args</a:t>
            </a:r>
            <a:endParaRPr lang="en-US" dirty="0">
              <a:latin typeface="Inconsolata NF" pitchFamily="49" charset="77"/>
            </a:endParaRPr>
          </a:p>
          <a:p>
            <a:pPr marL="0" indent="0">
              <a:buNone/>
            </a:pPr>
            <a:r>
              <a:rPr lang="en-US" dirty="0">
                <a:latin typeface="Inconsolata NF" pitchFamily="49" charset="77"/>
              </a:rPr>
              <a:t>    query = </a:t>
            </a:r>
            <a:r>
              <a:rPr lang="en-US" dirty="0" err="1">
                <a:latin typeface="Inconsolata NF" pitchFamily="49" charset="77"/>
              </a:rPr>
              <a:t>self.convert_query</a:t>
            </a:r>
            <a:r>
              <a:rPr lang="en-US" dirty="0">
                <a:latin typeface="Inconsolata NF" pitchFamily="49" charset="77"/>
              </a:rPr>
              <a:t>(query)</a:t>
            </a:r>
          </a:p>
          <a:p>
            <a:pPr marL="0" indent="0">
              <a:buNone/>
            </a:pPr>
            <a:r>
              <a:rPr lang="en-US" dirty="0">
                <a:latin typeface="Inconsolata NF" pitchFamily="49" charset="77"/>
              </a:rPr>
              <a:t>    …</a:t>
            </a:r>
          </a:p>
        </p:txBody>
      </p:sp>
    </p:spTree>
    <p:extLst>
      <p:ext uri="{BB962C8B-B14F-4D97-AF65-F5344CB8AC3E}">
        <p14:creationId xmlns:p14="http://schemas.microsoft.com/office/powerpoint/2010/main" val="133355356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My initial Code</a:t>
            </a:r>
            <a:endParaRPr lang="en-US" dirty="0"/>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838200" y="1825625"/>
            <a:ext cx="10960100" cy="4351338"/>
          </a:xfrm>
          <a:solidFill>
            <a:srgbClr val="D5D9DB"/>
          </a:solidFill>
        </p:spPr>
        <p:txBody>
          <a:bodyPr>
            <a:normAutofit fontScale="85000" lnSpcReduction="20000"/>
          </a:bodyPr>
          <a:lstStyle/>
          <a:p>
            <a:pPr marL="0" indent="0">
              <a:buNone/>
            </a:pPr>
            <a:r>
              <a:rPr lang="en-US" dirty="0">
                <a:latin typeface="Inconsolata NF" pitchFamily="49" charset="77"/>
              </a:rPr>
              <a:t> def </a:t>
            </a:r>
            <a:r>
              <a:rPr lang="en-US" dirty="0" err="1">
                <a:latin typeface="Inconsolata NF" pitchFamily="49" charset="77"/>
              </a:rPr>
              <a:t>executemany</a:t>
            </a:r>
            <a:r>
              <a:rPr lang="en-US" dirty="0">
                <a:latin typeface="Inconsolata NF" pitchFamily="49" charset="77"/>
              </a:rPr>
              <a:t>(self, query, </a:t>
            </a:r>
            <a:r>
              <a:rPr lang="en-US" dirty="0" err="1">
                <a:latin typeface="Inconsolata NF" pitchFamily="49" charset="77"/>
              </a:rPr>
              <a:t>param_list</a:t>
            </a:r>
            <a:r>
              <a:rPr lang="en-US" dirty="0">
                <a:latin typeface="Inconsolata NF" pitchFamily="49" charset="77"/>
              </a:rPr>
              <a:t>):</a:t>
            </a:r>
          </a:p>
          <a:p>
            <a:pPr marL="0" indent="0">
              <a:buNone/>
            </a:pPr>
            <a:r>
              <a:rPr lang="en-US" dirty="0">
                <a:latin typeface="Inconsolata NF" pitchFamily="49" charset="77"/>
              </a:rPr>
              <a:t>    …</a:t>
            </a:r>
          </a:p>
          <a:p>
            <a:pPr marL="0" indent="0">
              <a:buNone/>
            </a:pPr>
            <a:r>
              <a:rPr lang="en-US" dirty="0">
                <a:latin typeface="Inconsolata NF" pitchFamily="49" charset="77"/>
              </a:rPr>
              <a:t>    </a:t>
            </a:r>
            <a:r>
              <a:rPr lang="en-US" dirty="0" err="1">
                <a:latin typeface="Inconsolata NF" pitchFamily="49" charset="77"/>
              </a:rPr>
              <a:t>param_list</a:t>
            </a:r>
            <a:r>
              <a:rPr lang="en-US" dirty="0">
                <a:latin typeface="Inconsolata NF" pitchFamily="49" charset="77"/>
              </a:rPr>
              <a:t> = [p for p in </a:t>
            </a:r>
            <a:r>
              <a:rPr lang="en-US" dirty="0" err="1">
                <a:latin typeface="Inconsolata NF" pitchFamily="49" charset="77"/>
              </a:rPr>
              <a:t>param_list</a:t>
            </a:r>
            <a:r>
              <a:rPr lang="en-US" dirty="0">
                <a:latin typeface="Inconsolata NF" pitchFamily="49" charset="77"/>
              </a:rPr>
              <a:t>]</a:t>
            </a:r>
          </a:p>
          <a:p>
            <a:pPr marL="0" indent="0">
              <a:buNone/>
            </a:pPr>
            <a:r>
              <a:rPr lang="en-US" dirty="0">
                <a:latin typeface="Inconsolata NF" pitchFamily="49" charset="77"/>
              </a:rPr>
              <a:t>    try:</a:t>
            </a:r>
          </a:p>
          <a:p>
            <a:pPr marL="0" indent="0">
              <a:buNone/>
            </a:pPr>
            <a:r>
              <a:rPr lang="en-US" dirty="0">
                <a:latin typeface="Inconsolata NF" pitchFamily="49" charset="77"/>
              </a:rPr>
              <a:t>        if </a:t>
            </a:r>
            <a:r>
              <a:rPr lang="en-US" dirty="0" err="1">
                <a:latin typeface="Inconsolata NF" pitchFamily="49" charset="77"/>
              </a:rPr>
              <a:t>hasattr</a:t>
            </a:r>
            <a:r>
              <a:rPr lang="en-US" dirty="0">
                <a:latin typeface="Inconsolata NF" pitchFamily="49" charset="77"/>
              </a:rPr>
              <a:t>(</a:t>
            </a:r>
            <a:r>
              <a:rPr lang="en-US" dirty="0" err="1">
                <a:latin typeface="Inconsolata NF" pitchFamily="49" charset="77"/>
              </a:rPr>
              <a:t>param_list</a:t>
            </a:r>
            <a:r>
              <a:rPr lang="en-US" dirty="0">
                <a:latin typeface="Inconsolata NF" pitchFamily="49" charset="77"/>
              </a:rPr>
              <a:t>[0], "keys"):</a:t>
            </a:r>
          </a:p>
          <a:p>
            <a:pPr marL="0" indent="0">
              <a:buNone/>
            </a:pPr>
            <a:r>
              <a:rPr lang="en-US" dirty="0">
                <a:latin typeface="Inconsolata NF" pitchFamily="49" charset="77"/>
              </a:rPr>
              <a:t>            </a:t>
            </a:r>
            <a:r>
              <a:rPr lang="en-US" dirty="0" err="1">
                <a:latin typeface="Inconsolata NF" pitchFamily="49" charset="77"/>
              </a:rPr>
              <a:t>args</a:t>
            </a:r>
            <a:r>
              <a:rPr lang="en-US" dirty="0">
                <a:latin typeface="Inconsolata NF" pitchFamily="49" charset="77"/>
              </a:rPr>
              <a:t> = {k: ":%s" % k for k in </a:t>
            </a:r>
            <a:r>
              <a:rPr lang="en-US" dirty="0" err="1">
                <a:latin typeface="Inconsolata NF" pitchFamily="49" charset="77"/>
              </a:rPr>
              <a:t>param_list</a:t>
            </a:r>
            <a:r>
              <a:rPr lang="en-US" dirty="0">
                <a:latin typeface="Inconsolata NF" pitchFamily="49" charset="77"/>
              </a:rPr>
              <a:t>[0]}</a:t>
            </a:r>
          </a:p>
          <a:p>
            <a:pPr marL="0" indent="0">
              <a:buNone/>
            </a:pPr>
            <a:r>
              <a:rPr lang="en-US" dirty="0">
                <a:latin typeface="Inconsolata NF" pitchFamily="49" charset="77"/>
              </a:rPr>
              <a:t>            query = query % </a:t>
            </a:r>
            <a:r>
              <a:rPr lang="en-US" dirty="0" err="1">
                <a:latin typeface="Inconsolata NF" pitchFamily="49" charset="77"/>
              </a:rPr>
              <a:t>args</a:t>
            </a:r>
            <a:endParaRPr lang="en-US" dirty="0">
              <a:latin typeface="Inconsolata NF" pitchFamily="49" charset="77"/>
            </a:endParaRPr>
          </a:p>
          <a:p>
            <a:pPr marL="0" indent="0">
              <a:buNone/>
            </a:pPr>
            <a:r>
              <a:rPr lang="en-US" dirty="0">
                <a:latin typeface="Inconsolata NF" pitchFamily="49" charset="77"/>
              </a:rPr>
              <a:t>    except </a:t>
            </a:r>
            <a:r>
              <a:rPr lang="en-US" dirty="0" err="1">
                <a:latin typeface="Inconsolata NF" pitchFamily="49" charset="77"/>
              </a:rPr>
              <a:t>IndexError</a:t>
            </a:r>
            <a:r>
              <a:rPr lang="en-US" dirty="0">
                <a:latin typeface="Inconsolata NF" pitchFamily="49" charset="77"/>
              </a:rPr>
              <a:t>:</a:t>
            </a:r>
          </a:p>
          <a:p>
            <a:pPr marL="0" indent="0">
              <a:buNone/>
            </a:pPr>
            <a:r>
              <a:rPr lang="en-US" dirty="0">
                <a:latin typeface="Inconsolata NF" pitchFamily="49" charset="77"/>
              </a:rPr>
              <a:t>        pass</a:t>
            </a:r>
          </a:p>
          <a:p>
            <a:pPr marL="0" indent="0">
              <a:buNone/>
            </a:pPr>
            <a:r>
              <a:rPr lang="en-US" dirty="0"/>
              <a:t>         query = </a:t>
            </a:r>
            <a:r>
              <a:rPr lang="en-US" dirty="0" err="1"/>
              <a:t>self.convert_query</a:t>
            </a:r>
            <a:r>
              <a:rPr lang="en-US" dirty="0"/>
              <a:t>(query)</a:t>
            </a:r>
            <a:endParaRPr lang="en-US" dirty="0">
              <a:latin typeface="Inconsolata NF" pitchFamily="49" charset="77"/>
            </a:endParaRPr>
          </a:p>
          <a:p>
            <a:pPr marL="0" indent="0">
              <a:buNone/>
            </a:pPr>
            <a:r>
              <a:rPr lang="en-US" dirty="0">
                <a:latin typeface="Inconsolata NF" pitchFamily="49" charset="77"/>
              </a:rPr>
              <a:t>    …</a:t>
            </a:r>
          </a:p>
        </p:txBody>
      </p:sp>
    </p:spTree>
    <p:extLst>
      <p:ext uri="{BB962C8B-B14F-4D97-AF65-F5344CB8AC3E}">
        <p14:creationId xmlns:p14="http://schemas.microsoft.com/office/powerpoint/2010/main" val="2693473356"/>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Original </a:t>
            </a:r>
            <a:r>
              <a:rPr lang="en-US" b="1" dirty="0" err="1"/>
              <a:t>convert_query</a:t>
            </a:r>
            <a:endParaRPr lang="en-US" b="1" dirty="0"/>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317500" y="1825625"/>
            <a:ext cx="11557000" cy="2665693"/>
          </a:xfrm>
          <a:solidFill>
            <a:srgbClr val="D5D9DB"/>
          </a:solidFill>
        </p:spPr>
        <p:txBody>
          <a:bodyPr>
            <a:normAutofit/>
          </a:bodyPr>
          <a:lstStyle/>
          <a:p>
            <a:pPr marL="0" indent="0">
              <a:buNone/>
            </a:pPr>
            <a:r>
              <a:rPr lang="en-US" sz="2400" dirty="0">
                <a:latin typeface="Inconsolata NF" pitchFamily="49" charset="77"/>
              </a:rPr>
              <a:t>def </a:t>
            </a:r>
            <a:r>
              <a:rPr lang="en-US" sz="2400" dirty="0" err="1">
                <a:latin typeface="Inconsolata NF" pitchFamily="49" charset="77"/>
              </a:rPr>
              <a:t>convert_query</a:t>
            </a:r>
            <a:r>
              <a:rPr lang="en-US" sz="2400" dirty="0">
                <a:latin typeface="Inconsolata NF" pitchFamily="49" charset="77"/>
              </a:rPr>
              <a:t>(self, query):</a:t>
            </a:r>
          </a:p>
          <a:p>
            <a:pPr marL="0" indent="0">
              <a:buNone/>
            </a:pPr>
            <a:r>
              <a:rPr lang="en-US" sz="2400" dirty="0">
                <a:latin typeface="Inconsolata NF" pitchFamily="49" charset="77"/>
              </a:rPr>
              <a:t>	return </a:t>
            </a:r>
            <a:r>
              <a:rPr lang="en-US" sz="2400" dirty="0" err="1">
                <a:latin typeface="Inconsolata NF" pitchFamily="49" charset="77"/>
              </a:rPr>
              <a:t>FORMAT_QMARK_REGEX.sub</a:t>
            </a:r>
            <a:r>
              <a:rPr lang="en-US" sz="2400" dirty="0">
                <a:latin typeface="Inconsolata NF" pitchFamily="49" charset="77"/>
              </a:rPr>
              <a:t>("?", query).replace("%%", "%")</a:t>
            </a:r>
          </a:p>
        </p:txBody>
      </p:sp>
    </p:spTree>
    <p:extLst>
      <p:ext uri="{BB962C8B-B14F-4D97-AF65-F5344CB8AC3E}">
        <p14:creationId xmlns:p14="http://schemas.microsoft.com/office/powerpoint/2010/main" val="116181823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63B54-2014-DC5F-4CB6-98828712BAD3}"/>
              </a:ext>
            </a:extLst>
          </p:cNvPr>
          <p:cNvSpPr>
            <a:spLocks noGrp="1"/>
          </p:cNvSpPr>
          <p:nvPr>
            <p:ph type="title"/>
          </p:nvPr>
        </p:nvSpPr>
        <p:spPr/>
        <p:txBody>
          <a:bodyPr/>
          <a:lstStyle/>
          <a:p>
            <a:pPr algn="ctr"/>
            <a:r>
              <a:rPr lang="en-US" b="1" dirty="0"/>
              <a:t>Issue Comment by Nick Pope</a:t>
            </a:r>
          </a:p>
        </p:txBody>
      </p:sp>
      <p:sp>
        <p:nvSpPr>
          <p:cNvPr id="3" name="Content Placeholder 2">
            <a:extLst>
              <a:ext uri="{FF2B5EF4-FFF2-40B4-BE49-F238E27FC236}">
                <a16:creationId xmlns:a16="http://schemas.microsoft.com/office/drawing/2014/main" id="{0366FA11-947A-85E7-1619-52CD9D13EE78}"/>
              </a:ext>
            </a:extLst>
          </p:cNvPr>
          <p:cNvSpPr>
            <a:spLocks noGrp="1"/>
          </p:cNvSpPr>
          <p:nvPr>
            <p:ph idx="1"/>
          </p:nvPr>
        </p:nvSpPr>
        <p:spPr/>
        <p:txBody>
          <a:bodyPr/>
          <a:lstStyle/>
          <a:p>
            <a:pPr>
              <a:lnSpc>
                <a:spcPct val="150000"/>
              </a:lnSpc>
            </a:pPr>
            <a:r>
              <a:rPr lang="en-US" dirty="0"/>
              <a:t>Duplication</a:t>
            </a:r>
          </a:p>
          <a:p>
            <a:pPr>
              <a:lnSpc>
                <a:spcPct val="150000"/>
              </a:lnSpc>
            </a:pPr>
            <a:r>
              <a:rPr lang="en-US" dirty="0"/>
              <a:t>Potential for incorrect conversion</a:t>
            </a:r>
          </a:p>
          <a:p>
            <a:pPr lvl="1">
              <a:lnSpc>
                <a:spcPct val="150000"/>
              </a:lnSpc>
            </a:pPr>
            <a:r>
              <a:rPr lang="en-US" dirty="0">
                <a:solidFill>
                  <a:schemeClr val="tx1"/>
                </a:solidFill>
              </a:rPr>
              <a:t>%(value)s to :value</a:t>
            </a:r>
          </a:p>
          <a:p>
            <a:pPr lvl="1">
              <a:lnSpc>
                <a:spcPct val="150000"/>
              </a:lnSpc>
            </a:pPr>
            <a:r>
              <a:rPr lang="en-US" dirty="0"/>
              <a:t>Also convert </a:t>
            </a:r>
            <a:r>
              <a:rPr lang="en-US" dirty="0">
                <a:solidFill>
                  <a:schemeClr val="tx1"/>
                </a:solidFill>
              </a:rPr>
              <a:t>%%s to %s</a:t>
            </a:r>
            <a:endParaRPr lang="en-US" dirty="0"/>
          </a:p>
        </p:txBody>
      </p:sp>
    </p:spTree>
    <p:extLst>
      <p:ext uri="{BB962C8B-B14F-4D97-AF65-F5344CB8AC3E}">
        <p14:creationId xmlns:p14="http://schemas.microsoft.com/office/powerpoint/2010/main" val="3691301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29872</TotalTime>
  <Words>7859</Words>
  <Application>Microsoft Macintosh PowerPoint</Application>
  <PresentationFormat>Widescreen</PresentationFormat>
  <Paragraphs>1382</Paragraphs>
  <Slides>147</Slides>
  <Notes>147</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147</vt:i4>
      </vt:variant>
    </vt:vector>
  </HeadingPairs>
  <TitlesOfParts>
    <vt:vector size="157" baseType="lpstr">
      <vt:lpstr>-apple-system</vt:lpstr>
      <vt:lpstr>Arial</vt:lpstr>
      <vt:lpstr>Calibri</vt:lpstr>
      <vt:lpstr>Calibri Light</vt:lpstr>
      <vt:lpstr>Helvetica</vt:lpstr>
      <vt:lpstr>INCONSOLATA</vt:lpstr>
      <vt:lpstr>Inconsolata NF</vt:lpstr>
      <vt:lpstr>Inconsolata NF Regular</vt:lpstr>
      <vt:lpstr>Roboto</vt:lpstr>
      <vt:lpstr>Office Theme</vt:lpstr>
      <vt:lpstr>Contributing to Django</vt:lpstr>
      <vt:lpstr>First DjangoCon?</vt:lpstr>
      <vt:lpstr>Introduction</vt:lpstr>
      <vt:lpstr>PowerPoint Presentation</vt:lpstr>
      <vt:lpstr>Trying to get to DjangoCon US</vt:lpstr>
      <vt:lpstr>PowerPoint Presentation</vt:lpstr>
      <vt:lpstr>PowerPoint Presentation</vt:lpstr>
      <vt:lpstr>PowerPoint Presentation</vt:lpstr>
      <vt:lpstr>🏃🏽‍♀️🏃🏻‍♂️🏃🏿</vt:lpstr>
      <vt:lpstr>Criteria</vt:lpstr>
      <vt:lpstr>PowerPoint Presentation</vt:lpstr>
      <vt:lpstr>🔍</vt:lpstr>
      <vt:lpstr>My Trac Comment</vt:lpstr>
      <vt:lpstr>🎉</vt:lpstr>
      <vt:lpstr>Comment</vt:lpstr>
      <vt:lpstr>Letting everyone know!</vt:lpstr>
      <vt:lpstr>🏃🏽‍♀️🏃🏻‍♂️🏃🏿</vt:lpstr>
      <vt:lpstr>🏠</vt:lpstr>
      <vt:lpstr>PowerPoint Presentation</vt:lpstr>
      <vt:lpstr>But then … </vt:lpstr>
      <vt:lpstr>Another Comment</vt:lpstr>
      <vt:lpstr>What is supports_paramstyle_pyformat?</vt:lpstr>
      <vt:lpstr>😩 </vt:lpstr>
      <vt:lpstr>🙈🙉🙊</vt:lpstr>
      <vt:lpstr>🛠️</vt:lpstr>
      <vt:lpstr>Feelings …</vt:lpstr>
      <vt:lpstr>😳</vt:lpstr>
      <vt:lpstr>😞 </vt:lpstr>
      <vt:lpstr>😨 </vt:lpstr>
      <vt:lpstr>Community </vt:lpstr>
      <vt:lpstr>Your Web Framework Needs You!</vt:lpstr>
      <vt:lpstr>Your Web Framework Needs You!</vt:lpstr>
      <vt:lpstr>Your Web Framework Needs You!</vt:lpstr>
      <vt:lpstr>The World Expert</vt:lpstr>
      <vt:lpstr>Working on the Ticket</vt:lpstr>
      <vt:lpstr>PowerPoint Presentation</vt:lpstr>
      <vt:lpstr>🐛</vt:lpstr>
      <vt:lpstr>Settings.py with psql connection string</vt:lpstr>
      <vt:lpstr>Steps to Reproduce the Bug: Postgres</vt:lpstr>
      <vt:lpstr>Steps to Reproduce the Bug: Postgres</vt:lpstr>
      <vt:lpstr>Settings.py with sqlite3 connection string</vt:lpstr>
      <vt:lpstr>Steps to Reproduce the Bug: SQLite</vt:lpstr>
      <vt:lpstr>PowerPoint Presentation</vt:lpstr>
      <vt:lpstr>Workaround</vt:lpstr>
      <vt:lpstr>Workaround</vt:lpstr>
      <vt:lpstr>PowerPoint Presentation</vt:lpstr>
      <vt:lpstr>📖</vt:lpstr>
      <vt:lpstr>Results of Research</vt:lpstr>
      <vt:lpstr>Results of Research</vt:lpstr>
      <vt:lpstr>Results of Research</vt:lpstr>
      <vt:lpstr>Results of Research</vt:lpstr>
      <vt:lpstr>Results of Research</vt:lpstr>
      <vt:lpstr>Results of Research</vt:lpstr>
      <vt:lpstr>Results of Research</vt:lpstr>
      <vt:lpstr>Results of Research: What do we know?</vt:lpstr>
      <vt:lpstr>PowerPoint Presentation</vt:lpstr>
      <vt:lpstr>✍🏻</vt:lpstr>
      <vt:lpstr>Ideas for a fix</vt:lpstr>
      <vt:lpstr>Ideas for a fix</vt:lpstr>
      <vt:lpstr>Ideas for a fix</vt:lpstr>
      <vt:lpstr>My Regular Expression</vt:lpstr>
      <vt:lpstr>My Regular Expression</vt:lpstr>
      <vt:lpstr>My Regular Expression</vt:lpstr>
      <vt:lpstr>Feedback from Shia Berger</vt:lpstr>
      <vt:lpstr>Feedback from Shia Berger</vt:lpstr>
      <vt:lpstr>Feedback from Simon Charette</vt:lpstr>
      <vt:lpstr>Original convert_query</vt:lpstr>
      <vt:lpstr>Incorporating Feedback</vt:lpstr>
      <vt:lpstr>Incorporating Feedback</vt:lpstr>
      <vt:lpstr>My initial Code</vt:lpstr>
      <vt:lpstr>My initial Code</vt:lpstr>
      <vt:lpstr>PowerPoint Presentation</vt:lpstr>
      <vt:lpstr>🧪</vt:lpstr>
      <vt:lpstr>Tests</vt:lpstr>
      <vt:lpstr>Tests: Make sure current tests pass</vt:lpstr>
      <vt:lpstr>Tests: Make sure current tests pass</vt:lpstr>
      <vt:lpstr>Tests: Make sure current tests pass</vt:lpstr>
      <vt:lpstr>Tests: Write New Tests</vt:lpstr>
      <vt:lpstr>Tests</vt:lpstr>
      <vt:lpstr>Tests: Make sure current tests pass</vt:lpstr>
      <vt:lpstr>Tests: Make sure current tests pass</vt:lpstr>
      <vt:lpstr>Tests: Make sure current tests pass</vt:lpstr>
      <vt:lpstr>Possible States Testing Matrix</vt:lpstr>
      <vt:lpstr>Testing</vt:lpstr>
      <vt:lpstr>PowerPoint Presentation</vt:lpstr>
      <vt:lpstr>📜</vt:lpstr>
      <vt:lpstr>Public Notes</vt:lpstr>
      <vt:lpstr>What are Public Notes</vt:lpstr>
      <vt:lpstr>Public Notes</vt:lpstr>
      <vt:lpstr>Scientific Method🧑🏽‍🔬</vt:lpstr>
      <vt:lpstr>My Public Notes</vt:lpstr>
      <vt:lpstr>PowerPoint Presentation</vt:lpstr>
      <vt:lpstr>The fix</vt:lpstr>
      <vt:lpstr>Incorporating Feedback</vt:lpstr>
      <vt:lpstr>Incorporating Feedback</vt:lpstr>
      <vt:lpstr>My initial Code</vt:lpstr>
      <vt:lpstr>My initial Code</vt:lpstr>
      <vt:lpstr>Original convert_query</vt:lpstr>
      <vt:lpstr>Issue Comment by Nick Pope</vt:lpstr>
      <vt:lpstr>Issue Comment by Nick Pope</vt:lpstr>
      <vt:lpstr>PR from Nick Pope</vt:lpstr>
      <vt:lpstr>PR from Nick Pope</vt:lpstr>
      <vt:lpstr>PR from Nick Pope</vt:lpstr>
      <vt:lpstr>Full Diff</vt:lpstr>
      <vt:lpstr>Full Diff</vt:lpstr>
      <vt:lpstr>Full Diff</vt:lpstr>
      <vt:lpstr>BONUS!</vt:lpstr>
      <vt:lpstr>Python SQLite Docs Update!</vt:lpstr>
      <vt:lpstr>Python SQLite Docs Update!</vt:lpstr>
      <vt:lpstr>Python SQLite Docs Update!</vt:lpstr>
      <vt:lpstr>The community</vt:lpstr>
      <vt:lpstr>Shia Berger</vt:lpstr>
      <vt:lpstr>PowerPoint Presentation</vt:lpstr>
      <vt:lpstr>Simon Charette</vt:lpstr>
      <vt:lpstr>PowerPoint Presentation</vt:lpstr>
      <vt:lpstr>Nick Pope</vt:lpstr>
      <vt:lpstr>PowerPoint Presentation</vt:lpstr>
      <vt:lpstr>Mariusz Felisiak</vt:lpstr>
      <vt:lpstr>PowerPoint Presentation</vt:lpstr>
      <vt:lpstr>Experience</vt:lpstr>
      <vt:lpstr>Contributions Since</vt:lpstr>
      <vt:lpstr>Contributions Since</vt:lpstr>
      <vt:lpstr>Lessons</vt:lpstr>
      <vt:lpstr>The ORM can seem BIG and SCARY</vt:lpstr>
      <vt:lpstr>The Code for Django can seem BIG and SCARY</vt:lpstr>
      <vt:lpstr>But remember</vt:lpstr>
      <vt:lpstr>The Django ORM …</vt:lpstr>
      <vt:lpstr>Is Python</vt:lpstr>
      <vt:lpstr>In fact, all of Django … </vt:lpstr>
      <vt:lpstr>Is Python</vt:lpstr>
      <vt:lpstr>Looking at Tickets</vt:lpstr>
      <vt:lpstr>PowerPoint Presentation</vt:lpstr>
      <vt:lpstr>Is Python</vt:lpstr>
      <vt:lpstr>PowerPoint Presentation</vt:lpstr>
      <vt:lpstr>PowerPoint Presentation</vt:lpstr>
      <vt:lpstr>PowerPoint Presentation</vt:lpstr>
      <vt:lpstr>🙈🙉🙊</vt:lpstr>
      <vt:lpstr>🛠️</vt:lpstr>
      <vt:lpstr>PowerPoint Presentation</vt:lpstr>
      <vt:lpstr>So remember …</vt:lpstr>
      <vt:lpstr>Your Framework needs YOU</vt:lpstr>
      <vt:lpstr>Community</vt:lpstr>
      <vt:lpstr>Sprints 2023</vt:lpstr>
      <vt:lpstr>Acknowledgements</vt:lpstr>
      <vt:lpstr>Thank you</vt:lpstr>
      <vt:lpstr>Find me on …</vt:lpstr>
      <vt:lpstr>Reference Links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Contributing to Django</dc:title>
  <dc:creator>Ryan Cheley</dc:creator>
  <cp:lastModifiedBy>Ryan Cheley</cp:lastModifiedBy>
  <cp:revision>133</cp:revision>
  <dcterms:created xsi:type="dcterms:W3CDTF">2023-07-28T01:54:11Z</dcterms:created>
  <dcterms:modified xsi:type="dcterms:W3CDTF">2023-10-07T19:51:48Z</dcterms:modified>
</cp:coreProperties>
</file>

<file path=docProps/thumbnail.jpeg>
</file>